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8" r:id="rId3"/>
    <p:sldId id="263" r:id="rId4"/>
    <p:sldId id="259" r:id="rId5"/>
    <p:sldId id="264" r:id="rId6"/>
    <p:sldId id="260" r:id="rId7"/>
    <p:sldId id="261" r:id="rId8"/>
    <p:sldId id="267" r:id="rId9"/>
    <p:sldId id="262" r:id="rId10"/>
    <p:sldId id="265" r:id="rId11"/>
    <p:sldId id="271" r:id="rId12"/>
    <p:sldId id="268" r:id="rId13"/>
    <p:sldId id="270" r:id="rId14"/>
    <p:sldId id="273" r:id="rId15"/>
    <p:sldId id="269" r:id="rId16"/>
    <p:sldId id="266" r:id="rId17"/>
    <p:sldId id="272" r:id="rId18"/>
    <p:sldId id="275" r:id="rId19"/>
    <p:sldId id="276" r:id="rId20"/>
    <p:sldId id="274" r:id="rId21"/>
    <p:sldId id="277" r:id="rId22"/>
    <p:sldId id="279" r:id="rId23"/>
    <p:sldId id="298" r:id="rId24"/>
    <p:sldId id="306" r:id="rId25"/>
    <p:sldId id="299" r:id="rId26"/>
    <p:sldId id="304" r:id="rId27"/>
    <p:sldId id="302" r:id="rId28"/>
    <p:sldId id="307" r:id="rId29"/>
    <p:sldId id="300" r:id="rId30"/>
    <p:sldId id="301" r:id="rId31"/>
    <p:sldId id="305" r:id="rId32"/>
    <p:sldId id="278" r:id="rId33"/>
    <p:sldId id="280" r:id="rId34"/>
    <p:sldId id="283" r:id="rId35"/>
    <p:sldId id="284" r:id="rId36"/>
    <p:sldId id="285" r:id="rId37"/>
    <p:sldId id="286" r:id="rId38"/>
    <p:sldId id="289" r:id="rId39"/>
    <p:sldId id="281" r:id="rId40"/>
    <p:sldId id="290" r:id="rId41"/>
    <p:sldId id="287" r:id="rId42"/>
    <p:sldId id="293" r:id="rId43"/>
    <p:sldId id="288" r:id="rId44"/>
    <p:sldId id="291" r:id="rId45"/>
    <p:sldId id="294" r:id="rId46"/>
    <p:sldId id="292" r:id="rId47"/>
    <p:sldId id="295" r:id="rId48"/>
    <p:sldId id="297" r:id="rId49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2B1B2C-7FD0-EA4D-A3FA-2472B59CBBDC}">
          <p14:sldIdLst>
            <p14:sldId id="256"/>
            <p14:sldId id="258"/>
            <p14:sldId id="263"/>
            <p14:sldId id="259"/>
            <p14:sldId id="264"/>
            <p14:sldId id="260"/>
            <p14:sldId id="261"/>
            <p14:sldId id="267"/>
            <p14:sldId id="262"/>
            <p14:sldId id="265"/>
            <p14:sldId id="271"/>
            <p14:sldId id="268"/>
            <p14:sldId id="270"/>
            <p14:sldId id="273"/>
            <p14:sldId id="269"/>
            <p14:sldId id="266"/>
            <p14:sldId id="272"/>
            <p14:sldId id="275"/>
            <p14:sldId id="276"/>
            <p14:sldId id="274"/>
            <p14:sldId id="277"/>
            <p14:sldId id="279"/>
            <p14:sldId id="298"/>
            <p14:sldId id="306"/>
            <p14:sldId id="299"/>
            <p14:sldId id="304"/>
            <p14:sldId id="302"/>
            <p14:sldId id="307"/>
            <p14:sldId id="300"/>
            <p14:sldId id="301"/>
            <p14:sldId id="305"/>
            <p14:sldId id="278"/>
            <p14:sldId id="280"/>
            <p14:sldId id="283"/>
            <p14:sldId id="284"/>
            <p14:sldId id="285"/>
            <p14:sldId id="286"/>
            <p14:sldId id="289"/>
            <p14:sldId id="281"/>
            <p14:sldId id="290"/>
            <p14:sldId id="287"/>
            <p14:sldId id="293"/>
            <p14:sldId id="288"/>
            <p14:sldId id="291"/>
            <p14:sldId id="294"/>
            <p14:sldId id="292"/>
            <p14:sldId id="295"/>
            <p14:sldId id="297"/>
          </p14:sldIdLst>
        </p14:section>
        <p14:section name="Untitled Section" id="{18C6EA2E-3D3A-9849-8FE0-E2A029A91A8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6"/>
    <p:restoredTop sz="92517"/>
  </p:normalViewPr>
  <p:slideViewPr>
    <p:cSldViewPr snapToGrid="0" snapToObjects="1">
      <p:cViewPr varScale="1">
        <p:scale>
          <a:sx n="143" d="100"/>
          <a:sy n="143" d="100"/>
        </p:scale>
        <p:origin x="2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C9761-A0A0-6C4F-8B1F-ACCF36E81EDB}" type="datetimeFigureOut">
              <a:rPr lang="en-PL" smtClean="0"/>
              <a:t>3/24/23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F2AD6-F13D-7C40-879F-D51DC14BF9F0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52341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F2AD6-F13D-7C40-879F-D51DC14BF9F0}" type="slidenum">
              <a:rPr lang="en-PL" smtClean="0"/>
              <a:t>11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593996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F2AD6-F13D-7C40-879F-D51DC14BF9F0}" type="slidenum">
              <a:rPr lang="en-PL" smtClean="0"/>
              <a:t>12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887900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www.keybr.com</a:t>
            </a:r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F2AD6-F13D-7C40-879F-D51DC14BF9F0}" type="slidenum">
              <a:rPr lang="en-PL" smtClean="0"/>
              <a:t>14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6208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F2AD6-F13D-7C40-879F-D51DC14BF9F0}" type="slidenum">
              <a:rPr lang="en-PL" smtClean="0"/>
              <a:t>20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79146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7C8EF-19EA-0045-94E4-44086BF28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06F90-009D-9949-A719-BD45C5AF6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56CC0-C522-F24B-BE47-58F142672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C877-49BD-6647-9AD6-5CACC9A8D32F}" type="datetimeFigureOut">
              <a:rPr lang="en-PL" smtClean="0"/>
              <a:t>3/24/23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67971-8963-AE48-BB1D-6955CA08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EE805-5BAF-8B49-B354-EC2D213D3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768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A739-0A3B-E941-94D0-9864744E5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A4A06-E67C-144C-8994-4B509D9C1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E76B5-3847-5F43-A352-509761536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C877-49BD-6647-9AD6-5CACC9A8D32F}" type="datetimeFigureOut">
              <a:rPr lang="en-PL" smtClean="0"/>
              <a:t>3/24/23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B499A-1EF1-D24C-95DF-D8E858F3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61AC1-03B5-0545-9D07-65D50C708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4385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FF65D-E748-7843-A0A5-0BB6F74BD1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CB15A-B6A7-9640-B8A8-0437C5AB8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E7D10-3FAA-884E-926E-9F5C4EEAA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C877-49BD-6647-9AD6-5CACC9A8D32F}" type="datetimeFigureOut">
              <a:rPr lang="en-PL" smtClean="0"/>
              <a:t>3/24/23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C71C-170B-9B4E-A3F7-B1095C3C1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BBC63-4FA8-1C45-BF51-C674B9ADF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2716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2E533-D3FF-D344-A197-1A7781C0C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B5C3D-0756-894C-AE9A-4C98DC27A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ED10C-7283-2F43-9DD0-AF571745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C877-49BD-6647-9AD6-5CACC9A8D32F}" type="datetimeFigureOut">
              <a:rPr lang="en-PL" smtClean="0"/>
              <a:t>3/24/23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641FF-4F5E-1D47-AB6A-AC0EBB5C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E1EF5-64E4-7F41-BFB8-A039E7D03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93077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DA99-B160-6C4A-A7AD-0272A3D11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0C18F-BA27-9947-9AD5-3F3768E50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E1E20-7930-E14E-B40C-973FC9689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C877-49BD-6647-9AD6-5CACC9A8D32F}" type="datetimeFigureOut">
              <a:rPr lang="en-PL" smtClean="0"/>
              <a:t>3/24/23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097D4-AE49-4444-9400-CF854CF4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FBC52-BF1C-A245-858A-DAA56364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65842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DA9CB-A06D-3F45-906B-793835A5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26266-D84B-8F40-A490-89A20B499E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65BBC-43A7-5E40-8A4E-F58075799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BBE99-B085-504F-9B75-2E5DAD71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C877-49BD-6647-9AD6-5CACC9A8D32F}" type="datetimeFigureOut">
              <a:rPr lang="en-PL" smtClean="0"/>
              <a:t>3/24/23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1C480-8300-8B46-809B-F55F9B20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15364-506B-EA47-BA7A-87DFF8E7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411198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D6102-15B8-4A46-BFE1-E9CECAB58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59652-1C4A-4B4F-85F1-CCF0A3B49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AAA92-053D-D841-9C44-E9E761489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7E00B-8FA0-E644-A7F9-68DE22C6D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775B9-4D29-224F-9D87-2610405AD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FD0297-4AF1-AD48-8626-F33538BC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C877-49BD-6647-9AD6-5CACC9A8D32F}" type="datetimeFigureOut">
              <a:rPr lang="en-PL" smtClean="0"/>
              <a:t>3/24/23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718DAC-2EBA-C043-82F6-2D7393A1D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A86E89-683F-C545-9A96-555046F81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8357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F46DF-D1DB-CC4A-AC6F-FE198158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C44693-5917-BF45-A8DA-A2D6F0FBC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C877-49BD-6647-9AD6-5CACC9A8D32F}" type="datetimeFigureOut">
              <a:rPr lang="en-PL" smtClean="0"/>
              <a:t>3/24/23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63D79-6984-9248-B495-F8AEAC48A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5CCD7-A434-F543-99FD-CF6B1D65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20414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12F4-118A-9440-A4E4-C2C7EF57C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C877-49BD-6647-9AD6-5CACC9A8D32F}" type="datetimeFigureOut">
              <a:rPr lang="en-PL" smtClean="0"/>
              <a:t>3/24/23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5BD65C-AC5F-B94B-B113-B3CBC0851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7B961-26D8-6D4C-9CC8-6B887969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07790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F2D2-6CE7-ED4E-B679-BFA840D8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7E821-37BF-9044-82AF-AE29886F6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4E7ED-6B70-0649-AB7C-0EE12D14E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F7ECE-387C-DF41-ADF8-317F0F233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C877-49BD-6647-9AD6-5CACC9A8D32F}" type="datetimeFigureOut">
              <a:rPr lang="en-PL" smtClean="0"/>
              <a:t>3/24/23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241D3-5932-D34E-BA38-53A01023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14BD6-555E-614A-8BAE-8761EDA6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8251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85D7-C869-574E-AEDF-0FDED672D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FA242A-6CB0-C043-B652-5BD043857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7FCE2-7FBF-9145-865D-0C23451C0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6AB45-BA28-324F-A5FC-85E8CFA4E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C877-49BD-6647-9AD6-5CACC9A8D32F}" type="datetimeFigureOut">
              <a:rPr lang="en-PL" smtClean="0"/>
              <a:t>3/24/23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24F1D-1815-584D-BE95-70B2A53D1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592014-1EDE-6D47-A9A7-2834C345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23502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7E12E-539E-E341-9DA2-9F10CAAF1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4A5AD-2A82-3A42-B839-37B3FF3D9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259FA-F059-4849-A34F-7B242ED17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5C877-49BD-6647-9AD6-5CACC9A8D32F}" type="datetimeFigureOut">
              <a:rPr lang="en-PL" smtClean="0"/>
              <a:t>3/24/23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30B3A-ED89-FA49-B282-FF1639D99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79C05-BC58-0A43-A9A9-AF9D7F55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7BBC2-A498-274B-8983-38D6F376283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80848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hocolatey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jciech11/se_hello_printer_app" TargetMode="External"/><Relationship Id="rId2" Type="http://schemas.openxmlformats.org/officeDocument/2006/relationships/hyperlink" Target="https://automatetheboringstuff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ojciech11/se_intro_seleniu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learn/pyth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google.com/edu/python" TargetMode="External"/><Relationship Id="rId4" Type="http://schemas.openxmlformats.org/officeDocument/2006/relationships/hyperlink" Target="https://www.learnpython.org/pl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learning-how-to-lear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qwyMaHcjQE&amp;t=2s" TargetMode="External"/><Relationship Id="rId7" Type="http://schemas.openxmlformats.org/officeDocument/2006/relationships/hyperlink" Target="https://vimeo.com/19053463" TargetMode="External"/><Relationship Id="rId2" Type="http://schemas.openxmlformats.org/officeDocument/2006/relationships/hyperlink" Target="https://www.youtube.com/watch?v=JLVP_Z5Aoy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atisfice.com/blog" TargetMode="External"/><Relationship Id="rId5" Type="http://schemas.openxmlformats.org/officeDocument/2006/relationships/hyperlink" Target="https://www.youtube.com/watch?v=c5821YeWico&amp;t=860s" TargetMode="External"/><Relationship Id="rId4" Type="http://schemas.openxmlformats.org/officeDocument/2006/relationships/hyperlink" Target="https://www.youtube.com/watch?v=I-ItEKt_N_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wojciech11/se_http_api_testing_quickstart" TargetMode="Externa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9053463" TargetMode="External"/><Relationship Id="rId2" Type="http://schemas.openxmlformats.org/officeDocument/2006/relationships/hyperlink" Target="https://gist.github.com/adamwiggins/568729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www.digitalocean.com/community/tutorials/how-to-install-mysql-on-ubuntu-18-04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gif"/><Relationship Id="rId7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22.tiff"/><Relationship Id="rId9" Type="http://schemas.openxmlformats.org/officeDocument/2006/relationships/image" Target="../media/image39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sb.pl/wroclaw/studia-i-szkolenia/studia-podyplomowe/kierunki/tester-oprogramowania-dla-aplikacji-mobilnych-i-serwerowych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ustadmarine/49842649546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79B6-0212-E64A-B158-DCC09A5AE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3500" dirty="0"/>
              <a:t> Tester Oprogramowania - praktyczny przewodnik jak zacząć i jak kontynuować swój rozwój w 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26029-76E0-564F-BE4F-6FE6FF8E30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PL" dirty="0"/>
            </a:br>
            <a:r>
              <a:rPr lang="en-PL"/>
              <a:t>Wojciech Barczyński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23768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D5C0-6147-2F4E-B80A-97100882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Tester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66B93-3B18-9C44-A49E-AD7EC68D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50% - Wykonywanie Testów</a:t>
            </a:r>
          </a:p>
          <a:p>
            <a:r>
              <a:rPr lang="pl-PL" dirty="0"/>
              <a:t>20% - Raportowanie</a:t>
            </a:r>
          </a:p>
          <a:p>
            <a:r>
              <a:rPr lang="pl-PL" dirty="0"/>
              <a:t>10% - Analiza Wymagań</a:t>
            </a:r>
          </a:p>
          <a:p>
            <a:r>
              <a:rPr lang="pl-PL" dirty="0"/>
              <a:t>10% - Pisanie przypadków testowych</a:t>
            </a:r>
          </a:p>
          <a:p>
            <a:r>
              <a:rPr lang="pl-PL" dirty="0"/>
              <a:t>10% - </a:t>
            </a:r>
            <a:r>
              <a:rPr lang="pl-PL" dirty="0" err="1"/>
              <a:t>Telco</a:t>
            </a:r>
            <a:r>
              <a:rPr lang="pl-PL" dirty="0"/>
              <a:t>, Spotkania</a:t>
            </a:r>
          </a:p>
        </p:txBody>
      </p:sp>
    </p:spTree>
    <p:extLst>
      <p:ext uri="{BB962C8B-B14F-4D97-AF65-F5344CB8AC3E}">
        <p14:creationId xmlns:p14="http://schemas.microsoft.com/office/powerpoint/2010/main" val="2125384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139E-F2B1-EF49-9E06-52FCF009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Testy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80F43-9122-7F4C-966C-DD0777E9A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Testy Eksporacyjne </a:t>
            </a:r>
          </a:p>
          <a:p>
            <a:r>
              <a:rPr lang="pl-PL"/>
              <a:t>Testy Automatyczne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234C1-B5F6-0F47-8C96-64A8060B6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419" y="681037"/>
            <a:ext cx="5810502" cy="493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10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E6C04-F4B1-1748-AC60-2FD7611348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390" b="1434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8952229-4188-4841-87EA-3926C5EFA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PL" dirty="0">
                <a:solidFill>
                  <a:srgbClr val="FFFFFF"/>
                </a:solidFill>
              </a:rPr>
              <a:t>Jak się przygotować</a:t>
            </a:r>
          </a:p>
        </p:txBody>
      </p:sp>
    </p:spTree>
    <p:extLst>
      <p:ext uri="{BB962C8B-B14F-4D97-AF65-F5344CB8AC3E}">
        <p14:creationId xmlns:p14="http://schemas.microsoft.com/office/powerpoint/2010/main" val="172262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10F-2FC4-BC43-BA57-736345B1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Technologie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769E5-DDC8-9E42-B05F-C4D1B1E49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99" y="2230262"/>
            <a:ext cx="1426921" cy="1714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8018A5-8C79-B846-B00A-0F9F0FCE2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7" y="3266344"/>
            <a:ext cx="2692400" cy="133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D7EF8-1B61-4C4B-8EF3-2A94755CA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416" y="2418750"/>
            <a:ext cx="3480951" cy="1021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9C0F65-C1F8-4D4F-AF7C-CBC460CD1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776" y="2172178"/>
            <a:ext cx="1276190" cy="133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2882D6-F3E3-5B4B-8CFA-F6C4DF5F369B}"/>
              </a:ext>
            </a:extLst>
          </p:cNvPr>
          <p:cNvSpPr txBox="1"/>
          <p:nvPr/>
        </p:nvSpPr>
        <p:spPr>
          <a:xfrm>
            <a:off x="7164322" y="350567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Selenium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E4FBAB-8999-0844-87AB-23EDAE109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394" y="4198260"/>
            <a:ext cx="1336662" cy="133666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ECDF7E-280A-464F-ADBE-5922BF844E87}"/>
              </a:ext>
            </a:extLst>
          </p:cNvPr>
          <p:cNvSpPr txBox="1"/>
          <p:nvPr/>
        </p:nvSpPr>
        <p:spPr>
          <a:xfrm>
            <a:off x="6881887" y="5614578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RobotFramework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A2C604-0C29-B84D-8A66-EA31AE7362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4367" y="708271"/>
            <a:ext cx="1876167" cy="11465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7DD8E8-C7F3-A84E-86FD-1E7C5F779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4956" y="1849873"/>
            <a:ext cx="1336662" cy="1137754"/>
          </a:xfrm>
          <a:prstGeom prst="rect">
            <a:avLst/>
          </a:prstGeom>
        </p:spPr>
      </p:pic>
      <p:sp>
        <p:nvSpPr>
          <p:cNvPr id="16" name="Cloud 15">
            <a:extLst>
              <a:ext uri="{FF2B5EF4-FFF2-40B4-BE49-F238E27FC236}">
                <a16:creationId xmlns:a16="http://schemas.microsoft.com/office/drawing/2014/main" id="{EFA6906D-79D4-4E4D-A421-DBED68DF1293}"/>
              </a:ext>
            </a:extLst>
          </p:cNvPr>
          <p:cNvSpPr/>
          <p:nvPr/>
        </p:nvSpPr>
        <p:spPr>
          <a:xfrm>
            <a:off x="10037380" y="3141028"/>
            <a:ext cx="1653512" cy="792066"/>
          </a:xfrm>
          <a:prstGeom prst="cloud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chemeClr val="tx1"/>
                </a:solidFill>
              </a:rPr>
              <a:t>Chmura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98F906B-FD5E-7C46-BF19-326E2387A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1201" y="3803172"/>
            <a:ext cx="1736281" cy="954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3960F6-1C8E-3943-BBBD-1C7811E4C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1138" y="4004119"/>
            <a:ext cx="1336662" cy="55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20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0D1FC-5BE6-CB4B-A8AF-D5FEF8B2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Spotkanie z technolgią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5EE3-BB2C-5544-9042-77266112A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Popatrzeć jak zautomatyzować instalacje oprogramowania na Windows z </a:t>
            </a:r>
            <a:r>
              <a:rPr lang="pl-PL" dirty="0">
                <a:hlinkClick r:id="rId3"/>
              </a:rPr>
              <a:t>https://chocolatey.org/</a:t>
            </a:r>
            <a:endParaRPr lang="pl-PL" dirty="0"/>
          </a:p>
          <a:p>
            <a:endParaRPr lang="pl-PL" dirty="0"/>
          </a:p>
          <a:p>
            <a:r>
              <a:rPr lang="pl-PL" dirty="0"/>
              <a:t>Zacząć dostosowywać swój komputer jak narzędzie</a:t>
            </a:r>
            <a:endParaRPr lang="pl-PL" sz="1400" dirty="0"/>
          </a:p>
          <a:p>
            <a:endParaRPr lang="pl-PL" sz="1400" dirty="0"/>
          </a:p>
          <a:p>
            <a:r>
              <a:rPr lang="pl-PL" dirty="0"/>
              <a:t>Pisanie makr w Excelu, </a:t>
            </a:r>
            <a:r>
              <a:rPr lang="pl-PL" dirty="0" err="1"/>
              <a:t>google</a:t>
            </a:r>
            <a:r>
              <a:rPr lang="pl-PL" dirty="0"/>
              <a:t> scripts dla </a:t>
            </a:r>
            <a:r>
              <a:rPr lang="pl-PL" dirty="0" err="1"/>
              <a:t>google</a:t>
            </a:r>
            <a:r>
              <a:rPr lang="pl-PL" dirty="0"/>
              <a:t> </a:t>
            </a:r>
            <a:r>
              <a:rPr lang="pl-PL" dirty="0" err="1"/>
              <a:t>docs</a:t>
            </a:r>
            <a:r>
              <a:rPr lang="pl-PL" dirty="0"/>
              <a:t> </a:t>
            </a:r>
          </a:p>
          <a:p>
            <a:endParaRPr lang="pl-PL" dirty="0"/>
          </a:p>
          <a:p>
            <a:r>
              <a:rPr lang="pl-PL" dirty="0"/>
              <a:t>Przesiadka na </a:t>
            </a:r>
            <a:r>
              <a:rPr lang="pl-PL" dirty="0" err="1"/>
              <a:t>Ubuntu</a:t>
            </a:r>
            <a:r>
              <a:rPr lang="pl-PL" dirty="0"/>
              <a:t> z Windowsa</a:t>
            </a:r>
          </a:p>
        </p:txBody>
      </p:sp>
    </p:spTree>
    <p:extLst>
      <p:ext uri="{BB962C8B-B14F-4D97-AF65-F5344CB8AC3E}">
        <p14:creationId xmlns:p14="http://schemas.microsoft.com/office/powerpoint/2010/main" val="3917510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0D42-CB6C-3143-9A35-642736B5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Linux i bash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567D9-E129-B640-BBC5-D075B1818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5874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Podstawowy platforma automatyzacji</a:t>
            </a:r>
          </a:p>
          <a:p>
            <a:pPr fontAlgn="base">
              <a:lnSpc>
                <a:spcPct val="150000"/>
              </a:lnSpc>
            </a:pPr>
            <a:r>
              <a:rPr lang="pl-PL" dirty="0"/>
              <a:t>D</a:t>
            </a:r>
            <a:r>
              <a:rPr lang="pl-PL" dirty="0">
                <a:effectLst/>
              </a:rPr>
              <a:t>oświadczenie nauki nowej platformy</a:t>
            </a:r>
          </a:p>
          <a:p>
            <a:pPr fontAlgn="base">
              <a:lnSpc>
                <a:spcPct val="150000"/>
              </a:lnSpc>
            </a:pPr>
            <a:r>
              <a:rPr lang="pl-PL" dirty="0">
                <a:effectLst/>
              </a:rPr>
              <a:t>Wyjście ze strefy komfortu</a:t>
            </a:r>
          </a:p>
          <a:p>
            <a:pPr fontAlgn="base">
              <a:lnSpc>
                <a:spcPct val="150000"/>
              </a:lnSpc>
            </a:pPr>
            <a:r>
              <a:rPr lang="pl-PL" dirty="0"/>
              <a:t>Nauka jak używać </a:t>
            </a:r>
            <a:r>
              <a:rPr lang="pl-PL" dirty="0" err="1"/>
              <a:t>google</a:t>
            </a:r>
            <a:r>
              <a:rPr lang="pl-PL" dirty="0"/>
              <a:t>-a do znajdowania rozwiązywania problemów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6E068-DA23-DC4C-829C-52C8396B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234" y="0"/>
            <a:ext cx="2692400" cy="133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511CD-B12B-CE4B-8821-4EE1034A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074" y="2237819"/>
            <a:ext cx="4533705" cy="31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45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4E684-DE8F-8744-B2C9-9967D4DD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Linux i bash – jak zacząć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BCFF4-9A14-5849-88CD-5E2150CFE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54" y="3147317"/>
            <a:ext cx="1869183" cy="2403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F8A40-D4E9-664D-B6B9-48720F6FB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046" y="1813817"/>
            <a:ext cx="2692400" cy="13335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D164AE-285B-F24D-BADD-524744804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5874" cy="4351338"/>
          </a:xfrm>
        </p:spPr>
        <p:txBody>
          <a:bodyPr/>
          <a:lstStyle/>
          <a:p>
            <a:r>
              <a:rPr lang="pl-PL" dirty="0"/>
              <a:t>Maszyna Wirtualna na </a:t>
            </a:r>
            <a:r>
              <a:rPr lang="pl-PL" dirty="0" err="1"/>
              <a:t>Virtualboxie</a:t>
            </a:r>
            <a:endParaRPr lang="pl-PL" dirty="0"/>
          </a:p>
          <a:p>
            <a:r>
              <a:rPr lang="pl-PL" dirty="0"/>
              <a:t>Rekomendujemy: </a:t>
            </a:r>
            <a:r>
              <a:rPr lang="pl-PL" dirty="0" err="1"/>
              <a:t>Ubuntu</a:t>
            </a:r>
            <a:br>
              <a:rPr lang="pl-PL" dirty="0"/>
            </a:br>
            <a:r>
              <a:rPr lang="pl-PL" dirty="0"/>
              <a:t>(można zobaczyć: Mate, LXDE)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Pro-</a:t>
            </a:r>
            <a:r>
              <a:rPr lang="pl-PL" dirty="0" err="1"/>
              <a:t>tip</a:t>
            </a:r>
            <a:r>
              <a:rPr lang="pl-PL" dirty="0"/>
              <a:t>: przerzucić się na </a:t>
            </a:r>
            <a:r>
              <a:rPr lang="pl-PL" dirty="0" err="1"/>
              <a:t>Linuxa</a:t>
            </a:r>
            <a:r>
              <a:rPr lang="pl-PL" dirty="0"/>
              <a:t> na jakiś czas.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18A9D7-F8E8-3649-9A9C-C4AE6AF197F0}"/>
              </a:ext>
            </a:extLst>
          </p:cNvPr>
          <p:cNvSpPr/>
          <p:nvPr/>
        </p:nvSpPr>
        <p:spPr>
          <a:xfrm>
            <a:off x="8309046" y="6176963"/>
            <a:ext cx="2840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dirty="0"/>
              <a:t>https://www.virtualbox.org/</a:t>
            </a:r>
          </a:p>
        </p:txBody>
      </p:sp>
    </p:spTree>
    <p:extLst>
      <p:ext uri="{BB962C8B-B14F-4D97-AF65-F5344CB8AC3E}">
        <p14:creationId xmlns:p14="http://schemas.microsoft.com/office/powerpoint/2010/main" val="182874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CCD24-E1CB-C442-9A0F-BB47276D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Linux </a:t>
            </a:r>
            <a:r>
              <a:rPr lang="en-GB" dirty="0" err="1"/>
              <a:t>i</a:t>
            </a:r>
            <a:r>
              <a:rPr lang="en-GB" dirty="0"/>
              <a:t> bash</a:t>
            </a: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9B6D9-0DB3-4F49-A9CC-11FB8D9BE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5816" cy="4351338"/>
          </a:xfrm>
        </p:spPr>
        <p:txBody>
          <a:bodyPr>
            <a:normAutofit lnSpcReduction="10000"/>
          </a:bodyPr>
          <a:lstStyle/>
          <a:p>
            <a:r>
              <a:rPr lang="en-PL"/>
              <a:t>Edytor: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	</a:t>
            </a:r>
            <a:r>
              <a:rPr lang="en-PL"/>
              <a:t>Atom </a:t>
            </a:r>
            <a:r>
              <a:rPr lang="en-PL" dirty="0"/>
              <a:t>(atom.</a:t>
            </a:r>
            <a:r>
              <a:rPr lang="en-PL"/>
              <a:t>io)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           </a:t>
            </a:r>
            <a:r>
              <a:rPr lang="pl-PL" dirty="0" err="1"/>
              <a:t>vscode</a:t>
            </a:r>
            <a:br>
              <a:rPr lang="en-PL"/>
            </a:br>
            <a:r>
              <a:rPr lang="pl-PL" dirty="0"/>
              <a:t>	</a:t>
            </a:r>
            <a:r>
              <a:rPr lang="en-PL"/>
              <a:t>vim </a:t>
            </a:r>
            <a:r>
              <a:rPr lang="en-PL" dirty="0"/>
              <a:t>(wiedzieć jak wyjść ;) )</a:t>
            </a:r>
          </a:p>
          <a:p>
            <a:pPr marL="0" indent="0">
              <a:buNone/>
            </a:pPr>
            <a:endParaRPr lang="en-PL" dirty="0"/>
          </a:p>
          <a:p>
            <a:pPr marL="0" indent="0">
              <a:buNone/>
            </a:pPr>
            <a:r>
              <a:rPr lang="en-PL" dirty="0"/>
              <a:t>   </a:t>
            </a:r>
            <a:br>
              <a:rPr lang="en-PL" dirty="0"/>
            </a:br>
            <a:br>
              <a:rPr lang="en-PL" dirty="0"/>
            </a:br>
            <a:br>
              <a:rPr lang="en-PL" dirty="0"/>
            </a:br>
            <a:r>
              <a:rPr lang="en-PL" dirty="0"/>
              <a:t>   lub</a:t>
            </a:r>
          </a:p>
          <a:p>
            <a:pPr marL="0" indent="0">
              <a:buNone/>
            </a:pPr>
            <a:r>
              <a:rPr lang="en-PL" dirty="0"/>
              <a:t> </a:t>
            </a:r>
            <a:r>
              <a:rPr lang="en-PL" dirty="0">
                <a:hlinkClick r:id="rId2"/>
              </a:rPr>
              <a:t>vscode</a:t>
            </a:r>
            <a:r>
              <a:rPr lang="en-PL" dirty="0"/>
              <a:t> lub </a:t>
            </a:r>
            <a:r>
              <a:rPr lang="en-PL" dirty="0">
                <a:hlinkClick r:id="rId3"/>
              </a:rPr>
              <a:t>PyCharm Community</a:t>
            </a:r>
            <a:endParaRPr lang="en-PL" dirty="0"/>
          </a:p>
          <a:p>
            <a:endParaRPr lang="en-PL" dirty="0"/>
          </a:p>
          <a:p>
            <a:endParaRPr lang="en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AB2F73-06BE-F04C-9158-F077A0D0A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016" y="1222625"/>
            <a:ext cx="6155273" cy="47620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2B65E3-1285-1D4C-957A-2420E2F64001}"/>
              </a:ext>
            </a:extLst>
          </p:cNvPr>
          <p:cNvSpPr txBox="1"/>
          <p:nvPr/>
        </p:nvSpPr>
        <p:spPr>
          <a:xfrm>
            <a:off x="504681" y="6302583"/>
            <a:ext cx="11444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*Wsparcie dla setek pluginów, które pozwalają dostosować Atoma do pracy, np., robot frameworkiem  czy plikami YAML.</a:t>
            </a:r>
          </a:p>
        </p:txBody>
      </p:sp>
    </p:spTree>
    <p:extLst>
      <p:ext uri="{BB962C8B-B14F-4D97-AF65-F5344CB8AC3E}">
        <p14:creationId xmlns:p14="http://schemas.microsoft.com/office/powerpoint/2010/main" val="2275296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4EE4F-B620-8A46-AC97-E0C03AF3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Python – jak zacząć?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0A46B-FC5E-EC4D-B21B-B2F1B302A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3476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Dwa </a:t>
            </a:r>
            <a:r>
              <a:rPr lang="pl-PL" dirty="0" err="1"/>
              <a:t>tutoriale</a:t>
            </a:r>
            <a:r>
              <a:rPr lang="pl-PL" dirty="0"/>
              <a:t> </a:t>
            </a:r>
            <a:r>
              <a:rPr lang="pl-PL" dirty="0" err="1"/>
              <a:t>Pythona</a:t>
            </a:r>
            <a:br>
              <a:rPr lang="pl-PL" dirty="0"/>
            </a:b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Znajdź prostą aplikację do rozbudowy</a:t>
            </a:r>
            <a:br>
              <a:rPr lang="pl-PL" dirty="0"/>
            </a:b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Szukasz pomysłu na nową funkcjonalność</a:t>
            </a:r>
            <a:br>
              <a:rPr lang="pl-PL" dirty="0"/>
            </a:b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Jeśli nie wiesz jak coś zrobić, robisz tutorial.</a:t>
            </a:r>
            <a:br>
              <a:rPr lang="pl-PL" dirty="0"/>
            </a:b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To czego się nauczyłeś, dodajesz do aplikacji. Idź do 3.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E62DC-4449-8E49-AA95-04AA9AD5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651" y="1690688"/>
            <a:ext cx="3480951" cy="1021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5D2540-817A-A64E-B93D-65C427462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610" y="2847062"/>
            <a:ext cx="1276190" cy="133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B6B9EC-2AE0-6841-9305-FAB0B6C369B5}"/>
              </a:ext>
            </a:extLst>
          </p:cNvPr>
          <p:cNvSpPr txBox="1"/>
          <p:nvPr/>
        </p:nvSpPr>
        <p:spPr>
          <a:xfrm>
            <a:off x="10188156" y="4180562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Selenium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B01DA9-98D8-3442-88AD-EE6EA98D9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744" y="2845481"/>
            <a:ext cx="1333500" cy="1333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62B72-8934-5341-8C6D-41968F00CF29}"/>
              </a:ext>
            </a:extLst>
          </p:cNvPr>
          <p:cNvSpPr txBox="1"/>
          <p:nvPr/>
        </p:nvSpPr>
        <p:spPr>
          <a:xfrm>
            <a:off x="8524802" y="4180562"/>
            <a:ext cx="7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Robot</a:t>
            </a:r>
          </a:p>
        </p:txBody>
      </p:sp>
    </p:spTree>
    <p:extLst>
      <p:ext uri="{BB962C8B-B14F-4D97-AF65-F5344CB8AC3E}">
        <p14:creationId xmlns:p14="http://schemas.microsoft.com/office/powerpoint/2010/main" val="2288629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7C568-6FB7-A541-A31B-4AFBFA63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Python – Gdzie szukać pomysłów?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DD7BC-D35A-254F-A661-9C829D7BB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L" dirty="0"/>
              <a:t>Książka Automate the Boring staff with Python (jest polskie wydanie): </a:t>
            </a:r>
            <a:r>
              <a:rPr lang="en-GB" dirty="0">
                <a:hlinkClick r:id="rId2"/>
              </a:rPr>
              <a:t>https://automatetheboringstuff.com/</a:t>
            </a:r>
            <a:endParaRPr lang="en-GB" dirty="0"/>
          </a:p>
          <a:p>
            <a:endParaRPr lang="en-GB" dirty="0"/>
          </a:p>
          <a:p>
            <a:r>
              <a:rPr lang="pl-PL" dirty="0"/>
              <a:t>Prosta aplikacja </a:t>
            </a:r>
            <a:r>
              <a:rPr lang="pl-PL" dirty="0" err="1"/>
              <a:t>flask</a:t>
            </a:r>
            <a:r>
              <a:rPr lang="pl-PL" dirty="0"/>
              <a:t>*: </a:t>
            </a:r>
            <a:r>
              <a:rPr lang="en-GB" dirty="0">
                <a:hlinkClick r:id="rId3"/>
              </a:rPr>
              <a:t>https://github.com/wojciech11/se_hello_printer_app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PL" dirty="0"/>
              <a:t>Automatyzacja selenium, można zacząć od czegoś bardzo prostego: </a:t>
            </a:r>
            <a:r>
              <a:rPr lang="en-GB" dirty="0">
                <a:hlinkClick r:id="rId4"/>
              </a:rPr>
              <a:t>https://github.com/wojciech11/se_intro_selenium</a:t>
            </a:r>
            <a:endParaRPr lang="en-GB" dirty="0"/>
          </a:p>
          <a:p>
            <a:pPr marL="0" indent="0">
              <a:buNone/>
            </a:pPr>
            <a:endParaRPr lang="en-P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ECE1D2-486F-8541-959A-F8CDA573561B}"/>
              </a:ext>
            </a:extLst>
          </p:cNvPr>
          <p:cNvSpPr/>
          <p:nvPr/>
        </p:nvSpPr>
        <p:spPr>
          <a:xfrm>
            <a:off x="964097" y="6488668"/>
            <a:ext cx="2672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dirty="0"/>
              <a:t>* flask.palletsprojects.com</a:t>
            </a:r>
          </a:p>
        </p:txBody>
      </p:sp>
    </p:spTree>
    <p:extLst>
      <p:ext uri="{BB962C8B-B14F-4D97-AF65-F5344CB8AC3E}">
        <p14:creationId xmlns:p14="http://schemas.microsoft.com/office/powerpoint/2010/main" val="561134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FE5C-B6F4-FC42-8A70-22015DF32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pPr algn="ctr"/>
            <a:r>
              <a:rPr lang="en-PL" dirty="0"/>
              <a:t>Software jest wszędzie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F6DE2244-9FA8-1748-8AD9-073F188C7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58" r="2074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A57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396FC63-570C-0F40-BDE9-6EE7702A7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934" y="2314807"/>
            <a:ext cx="6272866" cy="3862156"/>
          </a:xfrm>
        </p:spPr>
        <p:txBody>
          <a:bodyPr/>
          <a:lstStyle/>
          <a:p>
            <a:r>
              <a:rPr lang="pl-PL" dirty="0"/>
              <a:t>Rozruszniki serca</a:t>
            </a:r>
          </a:p>
          <a:p>
            <a:r>
              <a:rPr lang="pl-PL" dirty="0"/>
              <a:t>Systemy hamulcowe</a:t>
            </a:r>
          </a:p>
          <a:p>
            <a:pPr marL="0" indent="0">
              <a:buNone/>
            </a:pPr>
            <a:r>
              <a:rPr lang="pl-PL" dirty="0"/>
              <a:t>…</a:t>
            </a:r>
          </a:p>
          <a:p>
            <a:pPr marL="0" indent="0">
              <a:buNone/>
            </a:pPr>
            <a:r>
              <a:rPr lang="pl-PL" dirty="0"/>
              <a:t>…</a:t>
            </a:r>
          </a:p>
          <a:p>
            <a:r>
              <a:rPr lang="pl-PL" dirty="0"/>
              <a:t>Zakupy online</a:t>
            </a:r>
          </a:p>
        </p:txBody>
      </p:sp>
    </p:spTree>
    <p:extLst>
      <p:ext uri="{BB962C8B-B14F-4D97-AF65-F5344CB8AC3E}">
        <p14:creationId xmlns:p14="http://schemas.microsoft.com/office/powerpoint/2010/main" val="2888661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1176-4271-1C49-8C3F-20316648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Python – następne kroki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99DBE-ED24-BA46-82F4-8F7BD6D1F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Tutorial:</a:t>
            </a:r>
          </a:p>
          <a:p>
            <a:pPr lvl="1"/>
            <a:r>
              <a:rPr lang="pl-PL" dirty="0">
                <a:hlinkClick r:id="rId3"/>
              </a:rPr>
              <a:t>https://www.kaggle.com/learn/python</a:t>
            </a:r>
            <a:endParaRPr lang="pl-PL" dirty="0"/>
          </a:p>
          <a:p>
            <a:pPr lvl="1"/>
            <a:r>
              <a:rPr lang="pl-PL" dirty="0">
                <a:hlinkClick r:id="rId4"/>
              </a:rPr>
              <a:t>https://www.learnpython.org/pl/</a:t>
            </a:r>
            <a:endParaRPr lang="pl-PL" dirty="0"/>
          </a:p>
          <a:p>
            <a:pPr lvl="1"/>
            <a:r>
              <a:rPr lang="pl-PL" dirty="0">
                <a:hlinkClick r:id="rId5"/>
              </a:rPr>
              <a:t>https://developers.google.com/edu/python</a:t>
            </a:r>
            <a:endParaRPr lang="pl-PL" dirty="0"/>
          </a:p>
          <a:p>
            <a:pPr lvl="1"/>
            <a:endParaRPr lang="pl-PL" dirty="0"/>
          </a:p>
          <a:p>
            <a:r>
              <a:rPr lang="pl-PL" dirty="0"/>
              <a:t>Pamiętajcie, aby nauczyć się o wirtualnych środowiskach python3 </a:t>
            </a:r>
            <a:br>
              <a:rPr lang="pl-PL" dirty="0"/>
            </a:br>
            <a:r>
              <a:rPr lang="pl-PL" dirty="0"/>
              <a:t>(python3 –m </a:t>
            </a:r>
            <a:r>
              <a:rPr lang="pl-PL" dirty="0" err="1"/>
              <a:t>venv</a:t>
            </a:r>
            <a:r>
              <a:rPr lang="pl-PL" dirty="0"/>
              <a:t> </a:t>
            </a:r>
            <a:r>
              <a:rPr lang="pl-PL" dirty="0" err="1"/>
              <a:t>venv</a:t>
            </a:r>
            <a:r>
              <a:rPr lang="pl-PL" dirty="0"/>
              <a:t>).</a:t>
            </a:r>
          </a:p>
          <a:p>
            <a:endParaRPr lang="pl-PL" dirty="0"/>
          </a:p>
          <a:p>
            <a:r>
              <a:rPr lang="pl-PL" dirty="0"/>
              <a:t>Lintery (flake8*) </a:t>
            </a:r>
            <a:br>
              <a:rPr lang="pl-PL" dirty="0"/>
            </a:br>
            <a:r>
              <a:rPr lang="pl-PL" dirty="0"/>
              <a:t>w </a:t>
            </a:r>
            <a:r>
              <a:rPr lang="pl-PL" b="1" dirty="0"/>
              <a:t>późniejszym etapie</a:t>
            </a:r>
            <a:r>
              <a:rPr lang="pl-PL" dirty="0"/>
              <a:t>, aby właściwie formatować kod.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32017-4871-7247-991A-4AF159E3CFF7}"/>
              </a:ext>
            </a:extLst>
          </p:cNvPr>
          <p:cNvSpPr txBox="1"/>
          <p:nvPr/>
        </p:nvSpPr>
        <p:spPr>
          <a:xfrm>
            <a:off x="1145060" y="6492875"/>
            <a:ext cx="666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* </a:t>
            </a:r>
            <a:r>
              <a:rPr lang="en-GB" dirty="0"/>
              <a:t>D</a:t>
            </a:r>
            <a:r>
              <a:rPr lang="en-PL" dirty="0"/>
              <a:t>użo dużo później, warto spojrzeć na </a:t>
            </a:r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psf</a:t>
            </a:r>
            <a:r>
              <a:rPr lang="en-GB" dirty="0"/>
              <a:t>/black</a:t>
            </a:r>
            <a:r>
              <a:rPr lang="en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0477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C7A4-154B-554F-B214-4314DDD4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/>
              <a:t>Praca własna</a:t>
            </a:r>
            <a:endParaRPr lang="en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573E22-2DAD-334D-A182-7E84FA49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Ulubiona kafeteria [1]</a:t>
            </a:r>
          </a:p>
          <a:p>
            <a:r>
              <a:rPr lang="pl-PL" dirty="0"/>
              <a:t>Kawa za XX złotych (XX &gt; 12 złotych)</a:t>
            </a:r>
          </a:p>
          <a:p>
            <a:r>
              <a:rPr lang="pl-PL" dirty="0"/>
              <a:t>Laptop bez FB... :D</a:t>
            </a:r>
          </a:p>
          <a:p>
            <a:r>
              <a:rPr lang="pl-PL" dirty="0"/>
              <a:t>Najlepiej w grupie 1-3 [2]</a:t>
            </a:r>
          </a:p>
          <a:p>
            <a:r>
              <a:rPr lang="pl-PL" dirty="0" err="1"/>
              <a:t>Pomodoro</a:t>
            </a:r>
            <a:r>
              <a:rPr lang="pl-PL" dirty="0"/>
              <a:t> </a:t>
            </a:r>
            <a:r>
              <a:rPr lang="pl-PL" dirty="0" err="1"/>
              <a:t>technique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sz="1800" dirty="0"/>
              <a:t>[1] biblioteka</a:t>
            </a:r>
          </a:p>
          <a:p>
            <a:pPr marL="0" indent="0">
              <a:buNone/>
            </a:pPr>
            <a:r>
              <a:rPr lang="pl-PL" sz="1800" dirty="0"/>
              <a:t>[2] </a:t>
            </a:r>
            <a:r>
              <a:rPr lang="pl-PL" sz="1800" dirty="0" err="1"/>
              <a:t>Pair</a:t>
            </a:r>
            <a:r>
              <a:rPr lang="pl-PL" sz="1800" dirty="0"/>
              <a:t> Programming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E3BF92-8D53-CC48-B27E-4FEF4266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843" y="1690688"/>
            <a:ext cx="3754634" cy="302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77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C7A4-154B-554F-B214-4314DDD4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/>
              <a:t>Praca własna</a:t>
            </a:r>
            <a:endParaRPr lang="en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573E22-2DAD-334D-A182-7E84FA49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Ulubiona kafeteria [1]</a:t>
            </a:r>
          </a:p>
          <a:p>
            <a:r>
              <a:rPr lang="pl-PL" dirty="0"/>
              <a:t>Kawa za XX złotych (XX &gt; 12 złotych)</a:t>
            </a:r>
          </a:p>
          <a:p>
            <a:r>
              <a:rPr lang="pl-PL" dirty="0"/>
              <a:t>Laptop bez FB... :D</a:t>
            </a:r>
          </a:p>
          <a:p>
            <a:r>
              <a:rPr lang="pl-PL" dirty="0"/>
              <a:t>Najlepiej w grupie 1-3 [2]</a:t>
            </a:r>
          </a:p>
          <a:p>
            <a:r>
              <a:rPr lang="pl-PL" dirty="0" err="1"/>
              <a:t>Pomodoro</a:t>
            </a:r>
            <a:r>
              <a:rPr lang="pl-PL" dirty="0"/>
              <a:t> </a:t>
            </a:r>
            <a:r>
              <a:rPr lang="pl-PL" dirty="0" err="1"/>
              <a:t>technique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sz="1800" dirty="0"/>
              <a:t>[1] biblioteka</a:t>
            </a:r>
          </a:p>
          <a:p>
            <a:pPr marL="0" indent="0">
              <a:buNone/>
            </a:pPr>
            <a:r>
              <a:rPr lang="pl-PL" sz="1800" dirty="0"/>
              <a:t>[2] </a:t>
            </a:r>
            <a:r>
              <a:rPr lang="pl-PL" sz="1800" dirty="0" err="1"/>
              <a:t>Pair</a:t>
            </a:r>
            <a:r>
              <a:rPr lang="pl-PL" sz="1800" dirty="0"/>
              <a:t> Programming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858945-4AD1-E247-BFCE-42079596C79C}"/>
              </a:ext>
            </a:extLst>
          </p:cNvPr>
          <p:cNvSpPr/>
          <p:nvPr/>
        </p:nvSpPr>
        <p:spPr>
          <a:xfrm rot="18684937">
            <a:off x="5306542" y="3681167"/>
            <a:ext cx="665342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PL" sz="2400" b="1" dirty="0"/>
              <a:t>Warto sobie przypomnieć jak się efektywnie uczyć:</a:t>
            </a:r>
            <a:br>
              <a:rPr lang="en-PL" dirty="0"/>
            </a:br>
            <a:r>
              <a:rPr lang="en-PL" dirty="0">
                <a:hlinkClick r:id="rId2"/>
              </a:rPr>
              <a:t>https://www.coursera.org/learn/learning-how-to-learn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491826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CE82-6A83-B34D-AB47-F47E8940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Czas nauki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98941DE-CBB5-9C47-9734-FD1514DAE399}"/>
              </a:ext>
            </a:extLst>
          </p:cNvPr>
          <p:cNvSpPr/>
          <p:nvPr/>
        </p:nvSpPr>
        <p:spPr>
          <a:xfrm>
            <a:off x="2973859" y="2719321"/>
            <a:ext cx="7076303" cy="3465168"/>
          </a:xfrm>
          <a:custGeom>
            <a:avLst/>
            <a:gdLst>
              <a:gd name="connsiteX0" fmla="*/ 0 w 7076303"/>
              <a:gd name="connsiteY0" fmla="*/ 3261349 h 3465168"/>
              <a:gd name="connsiteX1" fmla="*/ 1276865 w 7076303"/>
              <a:gd name="connsiteY1" fmla="*/ 3113068 h 3465168"/>
              <a:gd name="connsiteX2" fmla="*/ 2364260 w 7076303"/>
              <a:gd name="connsiteY2" fmla="*/ 287490 h 3465168"/>
              <a:gd name="connsiteX3" fmla="*/ 3542271 w 7076303"/>
              <a:gd name="connsiteY3" fmla="*/ 353393 h 3465168"/>
              <a:gd name="connsiteX4" fmla="*/ 4341341 w 7076303"/>
              <a:gd name="connsiteY4" fmla="*/ 2577609 h 3465168"/>
              <a:gd name="connsiteX5" fmla="*/ 5857103 w 7076303"/>
              <a:gd name="connsiteY5" fmla="*/ 3376679 h 3465168"/>
              <a:gd name="connsiteX6" fmla="*/ 7076303 w 7076303"/>
              <a:gd name="connsiteY6" fmla="*/ 3409630 h 346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6303" h="3465168">
                <a:moveTo>
                  <a:pt x="0" y="3261349"/>
                </a:moveTo>
                <a:cubicBezTo>
                  <a:pt x="441411" y="3435030"/>
                  <a:pt x="882822" y="3608711"/>
                  <a:pt x="1276865" y="3113068"/>
                </a:cubicBezTo>
                <a:cubicBezTo>
                  <a:pt x="1670908" y="2617425"/>
                  <a:pt x="1986692" y="747436"/>
                  <a:pt x="2364260" y="287490"/>
                </a:cubicBezTo>
                <a:cubicBezTo>
                  <a:pt x="2741828" y="-172456"/>
                  <a:pt x="3212758" y="-28293"/>
                  <a:pt x="3542271" y="353393"/>
                </a:cubicBezTo>
                <a:cubicBezTo>
                  <a:pt x="3871784" y="735079"/>
                  <a:pt x="3955536" y="2073728"/>
                  <a:pt x="4341341" y="2577609"/>
                </a:cubicBezTo>
                <a:cubicBezTo>
                  <a:pt x="4727146" y="3081490"/>
                  <a:pt x="5401276" y="3238009"/>
                  <a:pt x="5857103" y="3376679"/>
                </a:cubicBezTo>
                <a:cubicBezTo>
                  <a:pt x="6312930" y="3515349"/>
                  <a:pt x="6694616" y="3462489"/>
                  <a:pt x="7076303" y="3409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076213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CE82-6A83-B34D-AB47-F47E8940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Czas nauki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98941DE-CBB5-9C47-9734-FD1514DAE399}"/>
              </a:ext>
            </a:extLst>
          </p:cNvPr>
          <p:cNvSpPr/>
          <p:nvPr/>
        </p:nvSpPr>
        <p:spPr>
          <a:xfrm>
            <a:off x="2973859" y="2719321"/>
            <a:ext cx="7076303" cy="3465168"/>
          </a:xfrm>
          <a:custGeom>
            <a:avLst/>
            <a:gdLst>
              <a:gd name="connsiteX0" fmla="*/ 0 w 7076303"/>
              <a:gd name="connsiteY0" fmla="*/ 3261349 h 3465168"/>
              <a:gd name="connsiteX1" fmla="*/ 1276865 w 7076303"/>
              <a:gd name="connsiteY1" fmla="*/ 3113068 h 3465168"/>
              <a:gd name="connsiteX2" fmla="*/ 2364260 w 7076303"/>
              <a:gd name="connsiteY2" fmla="*/ 287490 h 3465168"/>
              <a:gd name="connsiteX3" fmla="*/ 3542271 w 7076303"/>
              <a:gd name="connsiteY3" fmla="*/ 353393 h 3465168"/>
              <a:gd name="connsiteX4" fmla="*/ 4341341 w 7076303"/>
              <a:gd name="connsiteY4" fmla="*/ 2577609 h 3465168"/>
              <a:gd name="connsiteX5" fmla="*/ 5857103 w 7076303"/>
              <a:gd name="connsiteY5" fmla="*/ 3376679 h 3465168"/>
              <a:gd name="connsiteX6" fmla="*/ 7076303 w 7076303"/>
              <a:gd name="connsiteY6" fmla="*/ 3409630 h 346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6303" h="3465168">
                <a:moveTo>
                  <a:pt x="0" y="3261349"/>
                </a:moveTo>
                <a:cubicBezTo>
                  <a:pt x="441411" y="3435030"/>
                  <a:pt x="882822" y="3608711"/>
                  <a:pt x="1276865" y="3113068"/>
                </a:cubicBezTo>
                <a:cubicBezTo>
                  <a:pt x="1670908" y="2617425"/>
                  <a:pt x="1986692" y="747436"/>
                  <a:pt x="2364260" y="287490"/>
                </a:cubicBezTo>
                <a:cubicBezTo>
                  <a:pt x="2741828" y="-172456"/>
                  <a:pt x="3212758" y="-28293"/>
                  <a:pt x="3542271" y="353393"/>
                </a:cubicBezTo>
                <a:cubicBezTo>
                  <a:pt x="3871784" y="735079"/>
                  <a:pt x="3955536" y="2073728"/>
                  <a:pt x="4341341" y="2577609"/>
                </a:cubicBezTo>
                <a:cubicBezTo>
                  <a:pt x="4727146" y="3081490"/>
                  <a:pt x="5401276" y="3238009"/>
                  <a:pt x="5857103" y="3376679"/>
                </a:cubicBezTo>
                <a:cubicBezTo>
                  <a:pt x="6312930" y="3515349"/>
                  <a:pt x="6694616" y="3462489"/>
                  <a:pt x="7076303" y="3409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CFEAD-5047-A141-A7FC-4B9D12639B59}"/>
              </a:ext>
            </a:extLst>
          </p:cNvPr>
          <p:cNvSpPr txBox="1"/>
          <p:nvPr/>
        </p:nvSpPr>
        <p:spPr>
          <a:xfrm rot="17814028">
            <a:off x="2541320" y="2892387"/>
            <a:ext cx="3467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L" sz="4400" dirty="0"/>
              <a:t>Tutorial </a:t>
            </a:r>
          </a:p>
        </p:txBody>
      </p:sp>
    </p:spTree>
    <p:extLst>
      <p:ext uri="{BB962C8B-B14F-4D97-AF65-F5344CB8AC3E}">
        <p14:creationId xmlns:p14="http://schemas.microsoft.com/office/powerpoint/2010/main" val="2709765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CE82-6A83-B34D-AB47-F47E8940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Czas nauki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98941DE-CBB5-9C47-9734-FD1514DAE399}"/>
              </a:ext>
            </a:extLst>
          </p:cNvPr>
          <p:cNvSpPr/>
          <p:nvPr/>
        </p:nvSpPr>
        <p:spPr>
          <a:xfrm>
            <a:off x="2973859" y="2719321"/>
            <a:ext cx="7076303" cy="3465168"/>
          </a:xfrm>
          <a:custGeom>
            <a:avLst/>
            <a:gdLst>
              <a:gd name="connsiteX0" fmla="*/ 0 w 7076303"/>
              <a:gd name="connsiteY0" fmla="*/ 3261349 h 3465168"/>
              <a:gd name="connsiteX1" fmla="*/ 1276865 w 7076303"/>
              <a:gd name="connsiteY1" fmla="*/ 3113068 h 3465168"/>
              <a:gd name="connsiteX2" fmla="*/ 2364260 w 7076303"/>
              <a:gd name="connsiteY2" fmla="*/ 287490 h 3465168"/>
              <a:gd name="connsiteX3" fmla="*/ 3542271 w 7076303"/>
              <a:gd name="connsiteY3" fmla="*/ 353393 h 3465168"/>
              <a:gd name="connsiteX4" fmla="*/ 4341341 w 7076303"/>
              <a:gd name="connsiteY4" fmla="*/ 2577609 h 3465168"/>
              <a:gd name="connsiteX5" fmla="*/ 5857103 w 7076303"/>
              <a:gd name="connsiteY5" fmla="*/ 3376679 h 3465168"/>
              <a:gd name="connsiteX6" fmla="*/ 7076303 w 7076303"/>
              <a:gd name="connsiteY6" fmla="*/ 3409630 h 346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6303" h="3465168">
                <a:moveTo>
                  <a:pt x="0" y="3261349"/>
                </a:moveTo>
                <a:cubicBezTo>
                  <a:pt x="441411" y="3435030"/>
                  <a:pt x="882822" y="3608711"/>
                  <a:pt x="1276865" y="3113068"/>
                </a:cubicBezTo>
                <a:cubicBezTo>
                  <a:pt x="1670908" y="2617425"/>
                  <a:pt x="1986692" y="747436"/>
                  <a:pt x="2364260" y="287490"/>
                </a:cubicBezTo>
                <a:cubicBezTo>
                  <a:pt x="2741828" y="-172456"/>
                  <a:pt x="3212758" y="-28293"/>
                  <a:pt x="3542271" y="353393"/>
                </a:cubicBezTo>
                <a:cubicBezTo>
                  <a:pt x="3871784" y="735079"/>
                  <a:pt x="3955536" y="2073728"/>
                  <a:pt x="4341341" y="2577609"/>
                </a:cubicBezTo>
                <a:cubicBezTo>
                  <a:pt x="4727146" y="3081490"/>
                  <a:pt x="5401276" y="3238009"/>
                  <a:pt x="5857103" y="3376679"/>
                </a:cubicBezTo>
                <a:cubicBezTo>
                  <a:pt x="6312930" y="3515349"/>
                  <a:pt x="6694616" y="3462489"/>
                  <a:pt x="7076303" y="3409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3" name="Explosion 1 2">
            <a:extLst>
              <a:ext uri="{FF2B5EF4-FFF2-40B4-BE49-F238E27FC236}">
                <a16:creationId xmlns:a16="http://schemas.microsoft.com/office/drawing/2014/main" id="{E8069252-F61A-E24D-9DFD-D0AAB09DDC45}"/>
              </a:ext>
            </a:extLst>
          </p:cNvPr>
          <p:cNvSpPr/>
          <p:nvPr/>
        </p:nvSpPr>
        <p:spPr>
          <a:xfrm>
            <a:off x="4077730" y="4563763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6" name="Explosion 1 5">
            <a:extLst>
              <a:ext uri="{FF2B5EF4-FFF2-40B4-BE49-F238E27FC236}">
                <a16:creationId xmlns:a16="http://schemas.microsoft.com/office/drawing/2014/main" id="{F57A8019-E44D-994F-90ED-85CBBA8D555F}"/>
              </a:ext>
            </a:extLst>
          </p:cNvPr>
          <p:cNvSpPr/>
          <p:nvPr/>
        </p:nvSpPr>
        <p:spPr>
          <a:xfrm>
            <a:off x="4431958" y="3974758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7" name="Explosion 1 6">
            <a:extLst>
              <a:ext uri="{FF2B5EF4-FFF2-40B4-BE49-F238E27FC236}">
                <a16:creationId xmlns:a16="http://schemas.microsoft.com/office/drawing/2014/main" id="{21252DE0-0A64-AA4C-AD54-98645F57B646}"/>
              </a:ext>
            </a:extLst>
          </p:cNvPr>
          <p:cNvSpPr/>
          <p:nvPr/>
        </p:nvSpPr>
        <p:spPr>
          <a:xfrm>
            <a:off x="4744996" y="3219355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273143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CE82-6A83-B34D-AB47-F47E8940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Czas nauki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98941DE-CBB5-9C47-9734-FD1514DAE399}"/>
              </a:ext>
            </a:extLst>
          </p:cNvPr>
          <p:cNvSpPr/>
          <p:nvPr/>
        </p:nvSpPr>
        <p:spPr>
          <a:xfrm>
            <a:off x="2973859" y="2719321"/>
            <a:ext cx="7076303" cy="3465168"/>
          </a:xfrm>
          <a:custGeom>
            <a:avLst/>
            <a:gdLst>
              <a:gd name="connsiteX0" fmla="*/ 0 w 7076303"/>
              <a:gd name="connsiteY0" fmla="*/ 3261349 h 3465168"/>
              <a:gd name="connsiteX1" fmla="*/ 1276865 w 7076303"/>
              <a:gd name="connsiteY1" fmla="*/ 3113068 h 3465168"/>
              <a:gd name="connsiteX2" fmla="*/ 2364260 w 7076303"/>
              <a:gd name="connsiteY2" fmla="*/ 287490 h 3465168"/>
              <a:gd name="connsiteX3" fmla="*/ 3542271 w 7076303"/>
              <a:gd name="connsiteY3" fmla="*/ 353393 h 3465168"/>
              <a:gd name="connsiteX4" fmla="*/ 4341341 w 7076303"/>
              <a:gd name="connsiteY4" fmla="*/ 2577609 h 3465168"/>
              <a:gd name="connsiteX5" fmla="*/ 5857103 w 7076303"/>
              <a:gd name="connsiteY5" fmla="*/ 3376679 h 3465168"/>
              <a:gd name="connsiteX6" fmla="*/ 7076303 w 7076303"/>
              <a:gd name="connsiteY6" fmla="*/ 3409630 h 346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6303" h="3465168">
                <a:moveTo>
                  <a:pt x="0" y="3261349"/>
                </a:moveTo>
                <a:cubicBezTo>
                  <a:pt x="441411" y="3435030"/>
                  <a:pt x="882822" y="3608711"/>
                  <a:pt x="1276865" y="3113068"/>
                </a:cubicBezTo>
                <a:cubicBezTo>
                  <a:pt x="1670908" y="2617425"/>
                  <a:pt x="1986692" y="747436"/>
                  <a:pt x="2364260" y="287490"/>
                </a:cubicBezTo>
                <a:cubicBezTo>
                  <a:pt x="2741828" y="-172456"/>
                  <a:pt x="3212758" y="-28293"/>
                  <a:pt x="3542271" y="353393"/>
                </a:cubicBezTo>
                <a:cubicBezTo>
                  <a:pt x="3871784" y="735079"/>
                  <a:pt x="3955536" y="2073728"/>
                  <a:pt x="4341341" y="2577609"/>
                </a:cubicBezTo>
                <a:cubicBezTo>
                  <a:pt x="4727146" y="3081490"/>
                  <a:pt x="5401276" y="3238009"/>
                  <a:pt x="5857103" y="3376679"/>
                </a:cubicBezTo>
                <a:cubicBezTo>
                  <a:pt x="6312930" y="3515349"/>
                  <a:pt x="6694616" y="3462489"/>
                  <a:pt x="7076303" y="3409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3" name="Explosion 1 2">
            <a:extLst>
              <a:ext uri="{FF2B5EF4-FFF2-40B4-BE49-F238E27FC236}">
                <a16:creationId xmlns:a16="http://schemas.microsoft.com/office/drawing/2014/main" id="{E8069252-F61A-E24D-9DFD-D0AAB09DDC45}"/>
              </a:ext>
            </a:extLst>
          </p:cNvPr>
          <p:cNvSpPr/>
          <p:nvPr/>
        </p:nvSpPr>
        <p:spPr>
          <a:xfrm>
            <a:off x="4077730" y="4563763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6" name="Explosion 1 5">
            <a:extLst>
              <a:ext uri="{FF2B5EF4-FFF2-40B4-BE49-F238E27FC236}">
                <a16:creationId xmlns:a16="http://schemas.microsoft.com/office/drawing/2014/main" id="{F57A8019-E44D-994F-90ED-85CBBA8D555F}"/>
              </a:ext>
            </a:extLst>
          </p:cNvPr>
          <p:cNvSpPr/>
          <p:nvPr/>
        </p:nvSpPr>
        <p:spPr>
          <a:xfrm>
            <a:off x="4431958" y="3974758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7" name="Explosion 1 6">
            <a:extLst>
              <a:ext uri="{FF2B5EF4-FFF2-40B4-BE49-F238E27FC236}">
                <a16:creationId xmlns:a16="http://schemas.microsoft.com/office/drawing/2014/main" id="{21252DE0-0A64-AA4C-AD54-98645F57B646}"/>
              </a:ext>
            </a:extLst>
          </p:cNvPr>
          <p:cNvSpPr/>
          <p:nvPr/>
        </p:nvSpPr>
        <p:spPr>
          <a:xfrm>
            <a:off x="4744996" y="3219355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0D30685E-B95E-A846-9EEE-665E8A9A5339}"/>
              </a:ext>
            </a:extLst>
          </p:cNvPr>
          <p:cNvSpPr/>
          <p:nvPr/>
        </p:nvSpPr>
        <p:spPr>
          <a:xfrm>
            <a:off x="2057400" y="2895600"/>
            <a:ext cx="1578429" cy="1079158"/>
          </a:xfrm>
          <a:prstGeom prst="wedgeRectCallout">
            <a:avLst>
              <a:gd name="adj1" fmla="val 75719"/>
              <a:gd name="adj2" fmla="val 100831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ysClr val="windowText" lastClr="000000"/>
                </a:solidFill>
              </a:rPr>
              <a:t>Nie rozumiem.</a:t>
            </a:r>
          </a:p>
        </p:txBody>
      </p:sp>
    </p:spTree>
    <p:extLst>
      <p:ext uri="{BB962C8B-B14F-4D97-AF65-F5344CB8AC3E}">
        <p14:creationId xmlns:p14="http://schemas.microsoft.com/office/powerpoint/2010/main" val="2198803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CE82-6A83-B34D-AB47-F47E8940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Czas nauki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98941DE-CBB5-9C47-9734-FD1514DAE399}"/>
              </a:ext>
            </a:extLst>
          </p:cNvPr>
          <p:cNvSpPr/>
          <p:nvPr/>
        </p:nvSpPr>
        <p:spPr>
          <a:xfrm>
            <a:off x="2973859" y="2719321"/>
            <a:ext cx="7076303" cy="3465168"/>
          </a:xfrm>
          <a:custGeom>
            <a:avLst/>
            <a:gdLst>
              <a:gd name="connsiteX0" fmla="*/ 0 w 7076303"/>
              <a:gd name="connsiteY0" fmla="*/ 3261349 h 3465168"/>
              <a:gd name="connsiteX1" fmla="*/ 1276865 w 7076303"/>
              <a:gd name="connsiteY1" fmla="*/ 3113068 h 3465168"/>
              <a:gd name="connsiteX2" fmla="*/ 2364260 w 7076303"/>
              <a:gd name="connsiteY2" fmla="*/ 287490 h 3465168"/>
              <a:gd name="connsiteX3" fmla="*/ 3542271 w 7076303"/>
              <a:gd name="connsiteY3" fmla="*/ 353393 h 3465168"/>
              <a:gd name="connsiteX4" fmla="*/ 4341341 w 7076303"/>
              <a:gd name="connsiteY4" fmla="*/ 2577609 h 3465168"/>
              <a:gd name="connsiteX5" fmla="*/ 5857103 w 7076303"/>
              <a:gd name="connsiteY5" fmla="*/ 3376679 h 3465168"/>
              <a:gd name="connsiteX6" fmla="*/ 7076303 w 7076303"/>
              <a:gd name="connsiteY6" fmla="*/ 3409630 h 346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6303" h="3465168">
                <a:moveTo>
                  <a:pt x="0" y="3261349"/>
                </a:moveTo>
                <a:cubicBezTo>
                  <a:pt x="441411" y="3435030"/>
                  <a:pt x="882822" y="3608711"/>
                  <a:pt x="1276865" y="3113068"/>
                </a:cubicBezTo>
                <a:cubicBezTo>
                  <a:pt x="1670908" y="2617425"/>
                  <a:pt x="1986692" y="747436"/>
                  <a:pt x="2364260" y="287490"/>
                </a:cubicBezTo>
                <a:cubicBezTo>
                  <a:pt x="2741828" y="-172456"/>
                  <a:pt x="3212758" y="-28293"/>
                  <a:pt x="3542271" y="353393"/>
                </a:cubicBezTo>
                <a:cubicBezTo>
                  <a:pt x="3871784" y="735079"/>
                  <a:pt x="3955536" y="2073728"/>
                  <a:pt x="4341341" y="2577609"/>
                </a:cubicBezTo>
                <a:cubicBezTo>
                  <a:pt x="4727146" y="3081490"/>
                  <a:pt x="5401276" y="3238009"/>
                  <a:pt x="5857103" y="3376679"/>
                </a:cubicBezTo>
                <a:cubicBezTo>
                  <a:pt x="6312930" y="3515349"/>
                  <a:pt x="6694616" y="3462489"/>
                  <a:pt x="7076303" y="3409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3" name="Explosion 1 2">
            <a:extLst>
              <a:ext uri="{FF2B5EF4-FFF2-40B4-BE49-F238E27FC236}">
                <a16:creationId xmlns:a16="http://schemas.microsoft.com/office/drawing/2014/main" id="{E8069252-F61A-E24D-9DFD-D0AAB09DDC45}"/>
              </a:ext>
            </a:extLst>
          </p:cNvPr>
          <p:cNvSpPr/>
          <p:nvPr/>
        </p:nvSpPr>
        <p:spPr>
          <a:xfrm>
            <a:off x="4077730" y="4563763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6" name="Explosion 1 5">
            <a:extLst>
              <a:ext uri="{FF2B5EF4-FFF2-40B4-BE49-F238E27FC236}">
                <a16:creationId xmlns:a16="http://schemas.microsoft.com/office/drawing/2014/main" id="{F57A8019-E44D-994F-90ED-85CBBA8D555F}"/>
              </a:ext>
            </a:extLst>
          </p:cNvPr>
          <p:cNvSpPr/>
          <p:nvPr/>
        </p:nvSpPr>
        <p:spPr>
          <a:xfrm>
            <a:off x="4431958" y="3974758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7" name="Explosion 1 6">
            <a:extLst>
              <a:ext uri="{FF2B5EF4-FFF2-40B4-BE49-F238E27FC236}">
                <a16:creationId xmlns:a16="http://schemas.microsoft.com/office/drawing/2014/main" id="{21252DE0-0A64-AA4C-AD54-98645F57B646}"/>
              </a:ext>
            </a:extLst>
          </p:cNvPr>
          <p:cNvSpPr/>
          <p:nvPr/>
        </p:nvSpPr>
        <p:spPr>
          <a:xfrm>
            <a:off x="4744996" y="3219355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1AF1F2-BE03-E24D-9930-414CD6557ADB}"/>
              </a:ext>
            </a:extLst>
          </p:cNvPr>
          <p:cNvSpPr/>
          <p:nvPr/>
        </p:nvSpPr>
        <p:spPr>
          <a:xfrm>
            <a:off x="5675870" y="2281881"/>
            <a:ext cx="420130" cy="354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41327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CE82-6A83-B34D-AB47-F47E8940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Czas nauki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98941DE-CBB5-9C47-9734-FD1514DAE399}"/>
              </a:ext>
            </a:extLst>
          </p:cNvPr>
          <p:cNvSpPr/>
          <p:nvPr/>
        </p:nvSpPr>
        <p:spPr>
          <a:xfrm>
            <a:off x="2973859" y="2719321"/>
            <a:ext cx="7076303" cy="3465168"/>
          </a:xfrm>
          <a:custGeom>
            <a:avLst/>
            <a:gdLst>
              <a:gd name="connsiteX0" fmla="*/ 0 w 7076303"/>
              <a:gd name="connsiteY0" fmla="*/ 3261349 h 3465168"/>
              <a:gd name="connsiteX1" fmla="*/ 1276865 w 7076303"/>
              <a:gd name="connsiteY1" fmla="*/ 3113068 h 3465168"/>
              <a:gd name="connsiteX2" fmla="*/ 2364260 w 7076303"/>
              <a:gd name="connsiteY2" fmla="*/ 287490 h 3465168"/>
              <a:gd name="connsiteX3" fmla="*/ 3542271 w 7076303"/>
              <a:gd name="connsiteY3" fmla="*/ 353393 h 3465168"/>
              <a:gd name="connsiteX4" fmla="*/ 4341341 w 7076303"/>
              <a:gd name="connsiteY4" fmla="*/ 2577609 h 3465168"/>
              <a:gd name="connsiteX5" fmla="*/ 5857103 w 7076303"/>
              <a:gd name="connsiteY5" fmla="*/ 3376679 h 3465168"/>
              <a:gd name="connsiteX6" fmla="*/ 7076303 w 7076303"/>
              <a:gd name="connsiteY6" fmla="*/ 3409630 h 346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6303" h="3465168">
                <a:moveTo>
                  <a:pt x="0" y="3261349"/>
                </a:moveTo>
                <a:cubicBezTo>
                  <a:pt x="441411" y="3435030"/>
                  <a:pt x="882822" y="3608711"/>
                  <a:pt x="1276865" y="3113068"/>
                </a:cubicBezTo>
                <a:cubicBezTo>
                  <a:pt x="1670908" y="2617425"/>
                  <a:pt x="1986692" y="747436"/>
                  <a:pt x="2364260" y="287490"/>
                </a:cubicBezTo>
                <a:cubicBezTo>
                  <a:pt x="2741828" y="-172456"/>
                  <a:pt x="3212758" y="-28293"/>
                  <a:pt x="3542271" y="353393"/>
                </a:cubicBezTo>
                <a:cubicBezTo>
                  <a:pt x="3871784" y="735079"/>
                  <a:pt x="3955536" y="2073728"/>
                  <a:pt x="4341341" y="2577609"/>
                </a:cubicBezTo>
                <a:cubicBezTo>
                  <a:pt x="4727146" y="3081490"/>
                  <a:pt x="5401276" y="3238009"/>
                  <a:pt x="5857103" y="3376679"/>
                </a:cubicBezTo>
                <a:cubicBezTo>
                  <a:pt x="6312930" y="3515349"/>
                  <a:pt x="6694616" y="3462489"/>
                  <a:pt x="7076303" y="3409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3" name="Explosion 1 2">
            <a:extLst>
              <a:ext uri="{FF2B5EF4-FFF2-40B4-BE49-F238E27FC236}">
                <a16:creationId xmlns:a16="http://schemas.microsoft.com/office/drawing/2014/main" id="{E8069252-F61A-E24D-9DFD-D0AAB09DDC45}"/>
              </a:ext>
            </a:extLst>
          </p:cNvPr>
          <p:cNvSpPr/>
          <p:nvPr/>
        </p:nvSpPr>
        <p:spPr>
          <a:xfrm>
            <a:off x="4077730" y="4563763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6" name="Explosion 1 5">
            <a:extLst>
              <a:ext uri="{FF2B5EF4-FFF2-40B4-BE49-F238E27FC236}">
                <a16:creationId xmlns:a16="http://schemas.microsoft.com/office/drawing/2014/main" id="{F57A8019-E44D-994F-90ED-85CBBA8D555F}"/>
              </a:ext>
            </a:extLst>
          </p:cNvPr>
          <p:cNvSpPr/>
          <p:nvPr/>
        </p:nvSpPr>
        <p:spPr>
          <a:xfrm>
            <a:off x="4431958" y="3974758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7" name="Explosion 1 6">
            <a:extLst>
              <a:ext uri="{FF2B5EF4-FFF2-40B4-BE49-F238E27FC236}">
                <a16:creationId xmlns:a16="http://schemas.microsoft.com/office/drawing/2014/main" id="{21252DE0-0A64-AA4C-AD54-98645F57B646}"/>
              </a:ext>
            </a:extLst>
          </p:cNvPr>
          <p:cNvSpPr/>
          <p:nvPr/>
        </p:nvSpPr>
        <p:spPr>
          <a:xfrm>
            <a:off x="4744996" y="3219355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1AF1F2-BE03-E24D-9930-414CD6557ADB}"/>
              </a:ext>
            </a:extLst>
          </p:cNvPr>
          <p:cNvSpPr/>
          <p:nvPr/>
        </p:nvSpPr>
        <p:spPr>
          <a:xfrm>
            <a:off x="5675870" y="2281881"/>
            <a:ext cx="420130" cy="354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FC889507-67A9-4647-8732-C3C60B6522A1}"/>
              </a:ext>
            </a:extLst>
          </p:cNvPr>
          <p:cNvSpPr/>
          <p:nvPr/>
        </p:nvSpPr>
        <p:spPr>
          <a:xfrm>
            <a:off x="1698171" y="1505533"/>
            <a:ext cx="2558143" cy="1564237"/>
          </a:xfrm>
          <a:prstGeom prst="wedgeRectCallout">
            <a:avLst>
              <a:gd name="adj1" fmla="val 99825"/>
              <a:gd name="adj2" fmla="val 9898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ysClr val="windowText" lastClr="000000"/>
                </a:solidFill>
              </a:rPr>
              <a:t>Ukończyłaś/ukończyłeś </a:t>
            </a:r>
            <a:br>
              <a:rPr lang="en-PL" dirty="0">
                <a:solidFill>
                  <a:sysClr val="windowText" lastClr="000000"/>
                </a:solidFill>
              </a:rPr>
            </a:br>
            <a:r>
              <a:rPr lang="en-PL" dirty="0">
                <a:solidFill>
                  <a:sysClr val="windowText" lastClr="000000"/>
                </a:solidFill>
              </a:rPr>
              <a:t>tutorial do końca.</a:t>
            </a:r>
            <a:br>
              <a:rPr lang="en-PL" dirty="0">
                <a:solidFill>
                  <a:sysClr val="windowText" lastClr="000000"/>
                </a:solidFill>
              </a:rPr>
            </a:br>
            <a:br>
              <a:rPr lang="en-PL" dirty="0">
                <a:solidFill>
                  <a:sysClr val="windowText" lastClr="000000"/>
                </a:solidFill>
              </a:rPr>
            </a:br>
            <a:r>
              <a:rPr lang="en-PL" dirty="0">
                <a:solidFill>
                  <a:sysClr val="windowText" lastClr="000000"/>
                </a:solidFill>
              </a:rPr>
              <a:t>Działający kod na swoim komputerze.</a:t>
            </a:r>
          </a:p>
        </p:txBody>
      </p:sp>
    </p:spTree>
    <p:extLst>
      <p:ext uri="{BB962C8B-B14F-4D97-AF65-F5344CB8AC3E}">
        <p14:creationId xmlns:p14="http://schemas.microsoft.com/office/powerpoint/2010/main" val="1597971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CE82-6A83-B34D-AB47-F47E8940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Czas nauki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98941DE-CBB5-9C47-9734-FD1514DAE399}"/>
              </a:ext>
            </a:extLst>
          </p:cNvPr>
          <p:cNvSpPr/>
          <p:nvPr/>
        </p:nvSpPr>
        <p:spPr>
          <a:xfrm>
            <a:off x="2973859" y="2719321"/>
            <a:ext cx="7076303" cy="3465168"/>
          </a:xfrm>
          <a:custGeom>
            <a:avLst/>
            <a:gdLst>
              <a:gd name="connsiteX0" fmla="*/ 0 w 7076303"/>
              <a:gd name="connsiteY0" fmla="*/ 3261349 h 3465168"/>
              <a:gd name="connsiteX1" fmla="*/ 1276865 w 7076303"/>
              <a:gd name="connsiteY1" fmla="*/ 3113068 h 3465168"/>
              <a:gd name="connsiteX2" fmla="*/ 2364260 w 7076303"/>
              <a:gd name="connsiteY2" fmla="*/ 287490 h 3465168"/>
              <a:gd name="connsiteX3" fmla="*/ 3542271 w 7076303"/>
              <a:gd name="connsiteY3" fmla="*/ 353393 h 3465168"/>
              <a:gd name="connsiteX4" fmla="*/ 4341341 w 7076303"/>
              <a:gd name="connsiteY4" fmla="*/ 2577609 h 3465168"/>
              <a:gd name="connsiteX5" fmla="*/ 5857103 w 7076303"/>
              <a:gd name="connsiteY5" fmla="*/ 3376679 h 3465168"/>
              <a:gd name="connsiteX6" fmla="*/ 7076303 w 7076303"/>
              <a:gd name="connsiteY6" fmla="*/ 3409630 h 346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6303" h="3465168">
                <a:moveTo>
                  <a:pt x="0" y="3261349"/>
                </a:moveTo>
                <a:cubicBezTo>
                  <a:pt x="441411" y="3435030"/>
                  <a:pt x="882822" y="3608711"/>
                  <a:pt x="1276865" y="3113068"/>
                </a:cubicBezTo>
                <a:cubicBezTo>
                  <a:pt x="1670908" y="2617425"/>
                  <a:pt x="1986692" y="747436"/>
                  <a:pt x="2364260" y="287490"/>
                </a:cubicBezTo>
                <a:cubicBezTo>
                  <a:pt x="2741828" y="-172456"/>
                  <a:pt x="3212758" y="-28293"/>
                  <a:pt x="3542271" y="353393"/>
                </a:cubicBezTo>
                <a:cubicBezTo>
                  <a:pt x="3871784" y="735079"/>
                  <a:pt x="3955536" y="2073728"/>
                  <a:pt x="4341341" y="2577609"/>
                </a:cubicBezTo>
                <a:cubicBezTo>
                  <a:pt x="4727146" y="3081490"/>
                  <a:pt x="5401276" y="3238009"/>
                  <a:pt x="5857103" y="3376679"/>
                </a:cubicBezTo>
                <a:cubicBezTo>
                  <a:pt x="6312930" y="3515349"/>
                  <a:pt x="6694616" y="3462489"/>
                  <a:pt x="7076303" y="3409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3" name="Explosion 1 2">
            <a:extLst>
              <a:ext uri="{FF2B5EF4-FFF2-40B4-BE49-F238E27FC236}">
                <a16:creationId xmlns:a16="http://schemas.microsoft.com/office/drawing/2014/main" id="{E8069252-F61A-E24D-9DFD-D0AAB09DDC45}"/>
              </a:ext>
            </a:extLst>
          </p:cNvPr>
          <p:cNvSpPr/>
          <p:nvPr/>
        </p:nvSpPr>
        <p:spPr>
          <a:xfrm>
            <a:off x="4077730" y="4563763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6" name="Explosion 1 5">
            <a:extLst>
              <a:ext uri="{FF2B5EF4-FFF2-40B4-BE49-F238E27FC236}">
                <a16:creationId xmlns:a16="http://schemas.microsoft.com/office/drawing/2014/main" id="{F57A8019-E44D-994F-90ED-85CBBA8D555F}"/>
              </a:ext>
            </a:extLst>
          </p:cNvPr>
          <p:cNvSpPr/>
          <p:nvPr/>
        </p:nvSpPr>
        <p:spPr>
          <a:xfrm>
            <a:off x="4431958" y="3974758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7" name="Explosion 1 6">
            <a:extLst>
              <a:ext uri="{FF2B5EF4-FFF2-40B4-BE49-F238E27FC236}">
                <a16:creationId xmlns:a16="http://schemas.microsoft.com/office/drawing/2014/main" id="{21252DE0-0A64-AA4C-AD54-98645F57B646}"/>
              </a:ext>
            </a:extLst>
          </p:cNvPr>
          <p:cNvSpPr/>
          <p:nvPr/>
        </p:nvSpPr>
        <p:spPr>
          <a:xfrm>
            <a:off x="4744996" y="3219355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4E3CCB-50D2-B24D-ACA5-3012D3DE1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958" y="779483"/>
            <a:ext cx="2721675" cy="18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51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FE5C-B6F4-FC42-8A70-22015DF32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pPr algn="ctr"/>
            <a:r>
              <a:rPr lang="en-PL" dirty="0"/>
              <a:t>Software jest wszędzie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F6DE2244-9FA8-1748-8AD9-073F188C7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58" r="2074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396FC63-570C-0F40-BDE9-6EE7702A7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934" y="2314807"/>
            <a:ext cx="6272866" cy="3862156"/>
          </a:xfrm>
        </p:spPr>
        <p:txBody>
          <a:bodyPr/>
          <a:lstStyle/>
          <a:p>
            <a:pPr marL="0" indent="0" algn="ctr">
              <a:buNone/>
            </a:pPr>
            <a:r>
              <a:rPr lang="en-PL" dirty="0"/>
              <a:t>Jest to również duża odpowiedzialność.</a:t>
            </a:r>
            <a:br>
              <a:rPr lang="en-PL" dirty="0"/>
            </a:br>
            <a:br>
              <a:rPr lang="en-PL" dirty="0"/>
            </a:br>
            <a:r>
              <a:rPr lang="en-PL" dirty="0"/>
              <a:t>Jakość</a:t>
            </a:r>
            <a:br>
              <a:rPr lang="en-PL" dirty="0"/>
            </a:br>
            <a:r>
              <a:rPr lang="en-PL" dirty="0"/>
              <a:t>Użyteczność</a:t>
            </a:r>
            <a:br>
              <a:rPr lang="en-PL" dirty="0"/>
            </a:br>
            <a:r>
              <a:rPr lang="en-PL" dirty="0"/>
              <a:t>Niezawodność</a:t>
            </a:r>
          </a:p>
        </p:txBody>
      </p:sp>
    </p:spTree>
    <p:extLst>
      <p:ext uri="{BB962C8B-B14F-4D97-AF65-F5344CB8AC3E}">
        <p14:creationId xmlns:p14="http://schemas.microsoft.com/office/powerpoint/2010/main" val="1557960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CE82-6A83-B34D-AB47-F47E8940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Czas nauki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98941DE-CBB5-9C47-9734-FD1514DAE399}"/>
              </a:ext>
            </a:extLst>
          </p:cNvPr>
          <p:cNvSpPr/>
          <p:nvPr/>
        </p:nvSpPr>
        <p:spPr>
          <a:xfrm>
            <a:off x="2973859" y="2719321"/>
            <a:ext cx="7076303" cy="3465168"/>
          </a:xfrm>
          <a:custGeom>
            <a:avLst/>
            <a:gdLst>
              <a:gd name="connsiteX0" fmla="*/ 0 w 7076303"/>
              <a:gd name="connsiteY0" fmla="*/ 3261349 h 3465168"/>
              <a:gd name="connsiteX1" fmla="*/ 1276865 w 7076303"/>
              <a:gd name="connsiteY1" fmla="*/ 3113068 h 3465168"/>
              <a:gd name="connsiteX2" fmla="*/ 2364260 w 7076303"/>
              <a:gd name="connsiteY2" fmla="*/ 287490 h 3465168"/>
              <a:gd name="connsiteX3" fmla="*/ 3542271 w 7076303"/>
              <a:gd name="connsiteY3" fmla="*/ 353393 h 3465168"/>
              <a:gd name="connsiteX4" fmla="*/ 4341341 w 7076303"/>
              <a:gd name="connsiteY4" fmla="*/ 2577609 h 3465168"/>
              <a:gd name="connsiteX5" fmla="*/ 5857103 w 7076303"/>
              <a:gd name="connsiteY5" fmla="*/ 3376679 h 3465168"/>
              <a:gd name="connsiteX6" fmla="*/ 7076303 w 7076303"/>
              <a:gd name="connsiteY6" fmla="*/ 3409630 h 346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6303" h="3465168">
                <a:moveTo>
                  <a:pt x="0" y="3261349"/>
                </a:moveTo>
                <a:cubicBezTo>
                  <a:pt x="441411" y="3435030"/>
                  <a:pt x="882822" y="3608711"/>
                  <a:pt x="1276865" y="3113068"/>
                </a:cubicBezTo>
                <a:cubicBezTo>
                  <a:pt x="1670908" y="2617425"/>
                  <a:pt x="1986692" y="747436"/>
                  <a:pt x="2364260" y="287490"/>
                </a:cubicBezTo>
                <a:cubicBezTo>
                  <a:pt x="2741828" y="-172456"/>
                  <a:pt x="3212758" y="-28293"/>
                  <a:pt x="3542271" y="353393"/>
                </a:cubicBezTo>
                <a:cubicBezTo>
                  <a:pt x="3871784" y="735079"/>
                  <a:pt x="3955536" y="2073728"/>
                  <a:pt x="4341341" y="2577609"/>
                </a:cubicBezTo>
                <a:cubicBezTo>
                  <a:pt x="4727146" y="3081490"/>
                  <a:pt x="5401276" y="3238009"/>
                  <a:pt x="5857103" y="3376679"/>
                </a:cubicBezTo>
                <a:cubicBezTo>
                  <a:pt x="6312930" y="3515349"/>
                  <a:pt x="6694616" y="3462489"/>
                  <a:pt x="7076303" y="3409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3" name="Explosion 1 2">
            <a:extLst>
              <a:ext uri="{FF2B5EF4-FFF2-40B4-BE49-F238E27FC236}">
                <a16:creationId xmlns:a16="http://schemas.microsoft.com/office/drawing/2014/main" id="{E8069252-F61A-E24D-9DFD-D0AAB09DDC45}"/>
              </a:ext>
            </a:extLst>
          </p:cNvPr>
          <p:cNvSpPr/>
          <p:nvPr/>
        </p:nvSpPr>
        <p:spPr>
          <a:xfrm>
            <a:off x="4077730" y="4563763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6" name="Explosion 1 5">
            <a:extLst>
              <a:ext uri="{FF2B5EF4-FFF2-40B4-BE49-F238E27FC236}">
                <a16:creationId xmlns:a16="http://schemas.microsoft.com/office/drawing/2014/main" id="{F57A8019-E44D-994F-90ED-85CBBA8D555F}"/>
              </a:ext>
            </a:extLst>
          </p:cNvPr>
          <p:cNvSpPr/>
          <p:nvPr/>
        </p:nvSpPr>
        <p:spPr>
          <a:xfrm>
            <a:off x="4431958" y="3974758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7" name="Explosion 1 6">
            <a:extLst>
              <a:ext uri="{FF2B5EF4-FFF2-40B4-BE49-F238E27FC236}">
                <a16:creationId xmlns:a16="http://schemas.microsoft.com/office/drawing/2014/main" id="{21252DE0-0A64-AA4C-AD54-98645F57B646}"/>
              </a:ext>
            </a:extLst>
          </p:cNvPr>
          <p:cNvSpPr/>
          <p:nvPr/>
        </p:nvSpPr>
        <p:spPr>
          <a:xfrm>
            <a:off x="4744996" y="3219355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4E3CCB-50D2-B24D-ACA5-3012D3DE1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958" y="779483"/>
            <a:ext cx="2721675" cy="181215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02673B-4C31-0946-B335-BEDC6E7F0FCA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>
            <a:off x="4642418" y="3499441"/>
            <a:ext cx="225547" cy="475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084425-9580-CF4F-B3EF-7B7C680133EE}"/>
              </a:ext>
            </a:extLst>
          </p:cNvPr>
          <p:cNvCxnSpPr>
            <a:stCxn id="6" idx="2"/>
            <a:endCxn id="3" idx="0"/>
          </p:cNvCxnSpPr>
          <p:nvPr/>
        </p:nvCxnSpPr>
        <p:spPr>
          <a:xfrm flipH="1">
            <a:off x="4288190" y="4254844"/>
            <a:ext cx="266737" cy="308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CFE350A-3944-5F41-A7E8-609AB0C7AF85}"/>
              </a:ext>
            </a:extLst>
          </p:cNvPr>
          <p:cNvSpPr/>
          <p:nvPr/>
        </p:nvSpPr>
        <p:spPr>
          <a:xfrm>
            <a:off x="4077730" y="4563763"/>
            <a:ext cx="313038" cy="280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296CD6-9886-494B-866B-D34E26F226E5}"/>
              </a:ext>
            </a:extLst>
          </p:cNvPr>
          <p:cNvSpPr/>
          <p:nvPr/>
        </p:nvSpPr>
        <p:spPr>
          <a:xfrm>
            <a:off x="3567381" y="4254844"/>
            <a:ext cx="313038" cy="280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B5A373-45B5-3F43-99BF-894DCB0813C4}"/>
              </a:ext>
            </a:extLst>
          </p:cNvPr>
          <p:cNvSpPr/>
          <p:nvPr/>
        </p:nvSpPr>
        <p:spPr>
          <a:xfrm>
            <a:off x="4711446" y="2770393"/>
            <a:ext cx="313038" cy="280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84C291-233B-CB4D-91E7-33F4A2DDF547}"/>
              </a:ext>
            </a:extLst>
          </p:cNvPr>
          <p:cNvCxnSpPr>
            <a:stCxn id="15" idx="4"/>
            <a:endCxn id="7" idx="2"/>
          </p:cNvCxnSpPr>
          <p:nvPr/>
        </p:nvCxnSpPr>
        <p:spPr>
          <a:xfrm>
            <a:off x="4867965" y="3050479"/>
            <a:ext cx="0" cy="448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8A53A2-0829-A04A-B5AB-F142960F7AB9}"/>
              </a:ext>
            </a:extLst>
          </p:cNvPr>
          <p:cNvCxnSpPr>
            <a:stCxn id="14" idx="5"/>
            <a:endCxn id="13" idx="1"/>
          </p:cNvCxnSpPr>
          <p:nvPr/>
        </p:nvCxnSpPr>
        <p:spPr>
          <a:xfrm>
            <a:off x="3834576" y="4493912"/>
            <a:ext cx="288997" cy="110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78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CE82-6A83-B34D-AB47-F47E8940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Czas nauki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98941DE-CBB5-9C47-9734-FD1514DAE399}"/>
              </a:ext>
            </a:extLst>
          </p:cNvPr>
          <p:cNvSpPr/>
          <p:nvPr/>
        </p:nvSpPr>
        <p:spPr>
          <a:xfrm>
            <a:off x="2973859" y="2719321"/>
            <a:ext cx="7076303" cy="3465168"/>
          </a:xfrm>
          <a:custGeom>
            <a:avLst/>
            <a:gdLst>
              <a:gd name="connsiteX0" fmla="*/ 0 w 7076303"/>
              <a:gd name="connsiteY0" fmla="*/ 3261349 h 3465168"/>
              <a:gd name="connsiteX1" fmla="*/ 1276865 w 7076303"/>
              <a:gd name="connsiteY1" fmla="*/ 3113068 h 3465168"/>
              <a:gd name="connsiteX2" fmla="*/ 2364260 w 7076303"/>
              <a:gd name="connsiteY2" fmla="*/ 287490 h 3465168"/>
              <a:gd name="connsiteX3" fmla="*/ 3542271 w 7076303"/>
              <a:gd name="connsiteY3" fmla="*/ 353393 h 3465168"/>
              <a:gd name="connsiteX4" fmla="*/ 4341341 w 7076303"/>
              <a:gd name="connsiteY4" fmla="*/ 2577609 h 3465168"/>
              <a:gd name="connsiteX5" fmla="*/ 5857103 w 7076303"/>
              <a:gd name="connsiteY5" fmla="*/ 3376679 h 3465168"/>
              <a:gd name="connsiteX6" fmla="*/ 7076303 w 7076303"/>
              <a:gd name="connsiteY6" fmla="*/ 3409630 h 346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6303" h="3465168">
                <a:moveTo>
                  <a:pt x="0" y="3261349"/>
                </a:moveTo>
                <a:cubicBezTo>
                  <a:pt x="441411" y="3435030"/>
                  <a:pt x="882822" y="3608711"/>
                  <a:pt x="1276865" y="3113068"/>
                </a:cubicBezTo>
                <a:cubicBezTo>
                  <a:pt x="1670908" y="2617425"/>
                  <a:pt x="1986692" y="747436"/>
                  <a:pt x="2364260" y="287490"/>
                </a:cubicBezTo>
                <a:cubicBezTo>
                  <a:pt x="2741828" y="-172456"/>
                  <a:pt x="3212758" y="-28293"/>
                  <a:pt x="3542271" y="353393"/>
                </a:cubicBezTo>
                <a:cubicBezTo>
                  <a:pt x="3871784" y="735079"/>
                  <a:pt x="3955536" y="2073728"/>
                  <a:pt x="4341341" y="2577609"/>
                </a:cubicBezTo>
                <a:cubicBezTo>
                  <a:pt x="4727146" y="3081490"/>
                  <a:pt x="5401276" y="3238009"/>
                  <a:pt x="5857103" y="3376679"/>
                </a:cubicBezTo>
                <a:cubicBezTo>
                  <a:pt x="6312930" y="3515349"/>
                  <a:pt x="6694616" y="3462489"/>
                  <a:pt x="7076303" y="3409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3" name="Explosion 1 2">
            <a:extLst>
              <a:ext uri="{FF2B5EF4-FFF2-40B4-BE49-F238E27FC236}">
                <a16:creationId xmlns:a16="http://schemas.microsoft.com/office/drawing/2014/main" id="{E8069252-F61A-E24D-9DFD-D0AAB09DDC45}"/>
              </a:ext>
            </a:extLst>
          </p:cNvPr>
          <p:cNvSpPr/>
          <p:nvPr/>
        </p:nvSpPr>
        <p:spPr>
          <a:xfrm>
            <a:off x="4077730" y="4563763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6" name="Explosion 1 5">
            <a:extLst>
              <a:ext uri="{FF2B5EF4-FFF2-40B4-BE49-F238E27FC236}">
                <a16:creationId xmlns:a16="http://schemas.microsoft.com/office/drawing/2014/main" id="{F57A8019-E44D-994F-90ED-85CBBA8D555F}"/>
              </a:ext>
            </a:extLst>
          </p:cNvPr>
          <p:cNvSpPr/>
          <p:nvPr/>
        </p:nvSpPr>
        <p:spPr>
          <a:xfrm>
            <a:off x="4431958" y="3974758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7" name="Explosion 1 6">
            <a:extLst>
              <a:ext uri="{FF2B5EF4-FFF2-40B4-BE49-F238E27FC236}">
                <a16:creationId xmlns:a16="http://schemas.microsoft.com/office/drawing/2014/main" id="{21252DE0-0A64-AA4C-AD54-98645F57B646}"/>
              </a:ext>
            </a:extLst>
          </p:cNvPr>
          <p:cNvSpPr/>
          <p:nvPr/>
        </p:nvSpPr>
        <p:spPr>
          <a:xfrm>
            <a:off x="4744996" y="3219355"/>
            <a:ext cx="313038" cy="2800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4E3CCB-50D2-B24D-ACA5-3012D3DE1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958" y="779483"/>
            <a:ext cx="2721675" cy="181215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02673B-4C31-0946-B335-BEDC6E7F0FCA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>
            <a:off x="4642418" y="3499441"/>
            <a:ext cx="225547" cy="475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084425-9580-CF4F-B3EF-7B7C680133EE}"/>
              </a:ext>
            </a:extLst>
          </p:cNvPr>
          <p:cNvCxnSpPr>
            <a:stCxn id="6" idx="2"/>
            <a:endCxn id="3" idx="0"/>
          </p:cNvCxnSpPr>
          <p:nvPr/>
        </p:nvCxnSpPr>
        <p:spPr>
          <a:xfrm flipH="1">
            <a:off x="4288190" y="4254844"/>
            <a:ext cx="266737" cy="308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CFE350A-3944-5F41-A7E8-609AB0C7AF85}"/>
              </a:ext>
            </a:extLst>
          </p:cNvPr>
          <p:cNvSpPr/>
          <p:nvPr/>
        </p:nvSpPr>
        <p:spPr>
          <a:xfrm>
            <a:off x="4077730" y="4563763"/>
            <a:ext cx="313038" cy="280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296CD6-9886-494B-866B-D34E26F226E5}"/>
              </a:ext>
            </a:extLst>
          </p:cNvPr>
          <p:cNvSpPr/>
          <p:nvPr/>
        </p:nvSpPr>
        <p:spPr>
          <a:xfrm>
            <a:off x="3567381" y="4254844"/>
            <a:ext cx="313038" cy="280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B5A373-45B5-3F43-99BF-894DCB0813C4}"/>
              </a:ext>
            </a:extLst>
          </p:cNvPr>
          <p:cNvSpPr/>
          <p:nvPr/>
        </p:nvSpPr>
        <p:spPr>
          <a:xfrm>
            <a:off x="4711446" y="2770393"/>
            <a:ext cx="313038" cy="280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84C291-233B-CB4D-91E7-33F4A2DDF547}"/>
              </a:ext>
            </a:extLst>
          </p:cNvPr>
          <p:cNvCxnSpPr>
            <a:stCxn id="15" idx="4"/>
            <a:endCxn id="7" idx="2"/>
          </p:cNvCxnSpPr>
          <p:nvPr/>
        </p:nvCxnSpPr>
        <p:spPr>
          <a:xfrm>
            <a:off x="4867965" y="3050479"/>
            <a:ext cx="0" cy="448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8A53A2-0829-A04A-B5AB-F142960F7AB9}"/>
              </a:ext>
            </a:extLst>
          </p:cNvPr>
          <p:cNvCxnSpPr>
            <a:stCxn id="14" idx="5"/>
            <a:endCxn id="13" idx="1"/>
          </p:cNvCxnSpPr>
          <p:nvPr/>
        </p:nvCxnSpPr>
        <p:spPr>
          <a:xfrm>
            <a:off x="3834576" y="4493912"/>
            <a:ext cx="288997" cy="110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ular Callout 15">
            <a:extLst>
              <a:ext uri="{FF2B5EF4-FFF2-40B4-BE49-F238E27FC236}">
                <a16:creationId xmlns:a16="http://schemas.microsoft.com/office/drawing/2014/main" id="{D9F1D6BE-7CA5-3740-BE00-8CF29A4315D0}"/>
              </a:ext>
            </a:extLst>
          </p:cNvPr>
          <p:cNvSpPr/>
          <p:nvPr/>
        </p:nvSpPr>
        <p:spPr>
          <a:xfrm>
            <a:off x="1553269" y="2671288"/>
            <a:ext cx="1578429" cy="1079158"/>
          </a:xfrm>
          <a:prstGeom prst="wedgeRectCallout">
            <a:avLst>
              <a:gd name="adj1" fmla="val 75719"/>
              <a:gd name="adj2" fmla="val 100831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ysClr val="windowText" lastClr="000000"/>
                </a:solidFill>
              </a:rPr>
              <a:t>Rzeczy zaczynają mieć sens</a:t>
            </a:r>
          </a:p>
        </p:txBody>
      </p:sp>
    </p:spTree>
    <p:extLst>
      <p:ext uri="{BB962C8B-B14F-4D97-AF65-F5344CB8AC3E}">
        <p14:creationId xmlns:p14="http://schemas.microsoft.com/office/powerpoint/2010/main" val="3029643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B5B7-046E-774D-B945-96DFEED3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Czas się pochwalić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E136C-AA1E-A340-AADD-63DDB111F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83867" cy="4351338"/>
          </a:xfrm>
        </p:spPr>
        <p:txBody>
          <a:bodyPr/>
          <a:lstStyle/>
          <a:p>
            <a:r>
              <a:rPr lang="pl-PL" dirty="0"/>
              <a:t>Załóż konto na </a:t>
            </a:r>
            <a:r>
              <a:rPr lang="pl-PL" dirty="0" err="1"/>
              <a:t>githubie</a:t>
            </a:r>
            <a:r>
              <a:rPr lang="pl-PL" dirty="0"/>
              <a:t>.</a:t>
            </a:r>
          </a:p>
          <a:p>
            <a:r>
              <a:rPr lang="pl-PL" dirty="0"/>
              <a:t>Naucz się </a:t>
            </a:r>
            <a:r>
              <a:rPr lang="pl-PL" b="1" dirty="0"/>
              <a:t>tylko</a:t>
            </a:r>
            <a:r>
              <a:rPr lang="pl-PL" dirty="0"/>
              <a:t> przesyłać tam pliki i je pobierać.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$ git add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README.md</a:t>
            </a:r>
            <a:endParaRPr lang="en-GB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$ git commit -m "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plik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README.md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  <a:t>$ git status</a:t>
            </a:r>
          </a:p>
          <a:p>
            <a:pPr marL="0" indent="0">
              <a:buNone/>
            </a:pPr>
            <a: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  <a:t>$ git push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343DD-6862-CF49-A63F-CD8E2F7C9F54}"/>
              </a:ext>
            </a:extLst>
          </p:cNvPr>
          <p:cNvSpPr txBox="1"/>
          <p:nvPr/>
        </p:nvSpPr>
        <p:spPr>
          <a:xfrm>
            <a:off x="9489989" y="4819135"/>
            <a:ext cx="22298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Graficzne środowiska:</a:t>
            </a:r>
            <a:br>
              <a:rPr lang="en-PL" dirty="0"/>
            </a:br>
            <a:endParaRPr lang="en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PL" dirty="0"/>
              <a:t>ourcetree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L" dirty="0"/>
              <a:t>Gitk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L" dirty="0"/>
              <a:t>Gitg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L" dirty="0"/>
              <a:t>GitKraken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A0FEDA-60A9-044F-9A71-822214BD5D4B}"/>
              </a:ext>
            </a:extLst>
          </p:cNvPr>
          <p:cNvSpPr/>
          <p:nvPr/>
        </p:nvSpPr>
        <p:spPr>
          <a:xfrm>
            <a:off x="9555092" y="3878423"/>
            <a:ext cx="18567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L" sz="800" dirty="0"/>
              <a:t>https://octodex.github.com/</a:t>
            </a:r>
          </a:p>
        </p:txBody>
      </p:sp>
      <p:pic>
        <p:nvPicPr>
          <p:cNvPr id="5122" name="Picture 2" descr="Original">
            <a:extLst>
              <a:ext uri="{FF2B5EF4-FFF2-40B4-BE49-F238E27FC236}">
                <a16:creationId xmlns:a16="http://schemas.microsoft.com/office/drawing/2014/main" id="{3AAD2D71-B965-564B-915A-A83E3D4CD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992" y="461135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62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823CF-253C-0D40-B645-1D871019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Czas się pochwalić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EF4B2-279E-DB47-AC9F-07D272773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Budujesz swoje porfolio.</a:t>
            </a:r>
          </a:p>
          <a:p>
            <a:r>
              <a:rPr lang="en-PL" dirty="0"/>
              <a:t>Rekomenduje pracę na publicznych repozytoriach,</a:t>
            </a:r>
            <a:br>
              <a:rPr lang="en-PL" dirty="0"/>
            </a:br>
            <a:r>
              <a:rPr lang="en-PL" dirty="0"/>
              <a:t>prywatne też są OK.</a:t>
            </a:r>
          </a:p>
          <a:p>
            <a:r>
              <a:rPr lang="en-PL" dirty="0"/>
              <a:t>Alternatywą byłby </a:t>
            </a:r>
            <a:r>
              <a:rPr lang="en-PL" b="1" dirty="0"/>
              <a:t>Gitlab</a:t>
            </a:r>
            <a:r>
              <a:rPr lang="en-PL" dirty="0"/>
              <a:t> albo Bitbucket.</a:t>
            </a:r>
          </a:p>
          <a:p>
            <a:endParaRPr lang="en-PL" dirty="0"/>
          </a:p>
          <a:p>
            <a:endParaRPr lang="en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EF2F4-89C7-4B4F-8C4B-EEB23924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123" y="4183910"/>
            <a:ext cx="5229249" cy="230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2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9D2C-CCCE-7E4A-9831-E95529263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Dołączenie się do społeczności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EFCE-DBC6-6C4A-8817-52EBA1273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Talki James Bach (ma dość wyraziste opinie):</a:t>
            </a:r>
          </a:p>
          <a:p>
            <a:pPr lvl="1"/>
            <a:r>
              <a:rPr lang="pl-PL" dirty="0">
                <a:hlinkClick r:id="rId2"/>
              </a:rPr>
              <a:t>https://www.youtube.com/watch?v=JLVP_Z5AoyM </a:t>
            </a:r>
            <a:endParaRPr lang="pl-PL" dirty="0"/>
          </a:p>
          <a:p>
            <a:pPr lvl="1"/>
            <a:r>
              <a:rPr lang="pl-PL" dirty="0">
                <a:hlinkClick r:id="rId3"/>
              </a:rPr>
              <a:t>https://www.youtube.com/watch?v=vqwyMaHcjQE&amp;t=2s</a:t>
            </a:r>
            <a:endParaRPr lang="pl-PL" dirty="0"/>
          </a:p>
          <a:p>
            <a:pPr lvl="1"/>
            <a:r>
              <a:rPr lang="pl-PL" dirty="0">
                <a:hlinkClick r:id="rId4"/>
              </a:rPr>
              <a:t>https://www.youtube.com/watch?v=I-ItEKt_N_s</a:t>
            </a:r>
            <a:endParaRPr lang="pl-PL" dirty="0"/>
          </a:p>
          <a:p>
            <a:pPr lvl="1"/>
            <a:r>
              <a:rPr lang="pl-PL" dirty="0">
                <a:hlinkClick r:id="rId5"/>
              </a:rPr>
              <a:t>https://www.youtube.com/watch?v=c5821YeWico&amp;t=860s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Blog: </a:t>
            </a:r>
            <a:r>
              <a:rPr lang="pl-PL" dirty="0">
                <a:hlinkClick r:id="rId6"/>
              </a:rPr>
              <a:t>https://www.satisfice.com/blog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Warto poszukać kogoś do wzorowania się.</a:t>
            </a:r>
          </a:p>
          <a:p>
            <a:endParaRPr lang="pl-P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E88B6-59A1-6849-9E5E-A1617C9B93B8}"/>
              </a:ext>
            </a:extLst>
          </p:cNvPr>
          <p:cNvSpPr txBox="1"/>
          <p:nvPr/>
        </p:nvSpPr>
        <p:spPr>
          <a:xfrm>
            <a:off x="4135394" y="6492875"/>
            <a:ext cx="857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Dla mnie to pewnie będzie Robert C. Martin: </a:t>
            </a:r>
            <a:r>
              <a:rPr lang="en-GB" dirty="0">
                <a:hlinkClick r:id="rId7"/>
              </a:rPr>
              <a:t>https://vimeo.com/19053463</a:t>
            </a:r>
            <a:endParaRPr lang="en-PL" dirty="0"/>
          </a:p>
          <a:p>
            <a:r>
              <a:rPr lang="en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613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06B882-20CD-0247-9A2C-89F631B29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9092" y="1733403"/>
            <a:ext cx="17098464" cy="45115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80F27-9D40-D341-8910-80BF8411E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Trochę teorii – UI / UX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BE5F5-C1A4-EA48-866F-4095EEBF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899" y="1733403"/>
            <a:ext cx="4511568" cy="45115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76B7A9-4CC1-A047-B08C-A8B74FA4E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85" y="1733403"/>
            <a:ext cx="3116005" cy="463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287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A0-1BF4-D64F-B51D-44919383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Trochę teorii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8D266-BE77-D642-BD53-F8966688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669" y="1690688"/>
            <a:ext cx="3175000" cy="461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BA36B2-B3E1-4F4B-A513-F4B895186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054" y="1690688"/>
            <a:ext cx="3228361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52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E700-4ABB-DE41-96B4-A242CEF68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Coś o programistach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0D8D4-F41E-274A-A2E5-695ED38AD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468" y="1690688"/>
            <a:ext cx="3309063" cy="473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67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0F2E-7F4F-D548-87A4-F492D1DB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Podstawy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407C-6ED8-8348-B7FA-9FFFB4B4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Protokół HTTP i praca z usługami REST</a:t>
            </a:r>
            <a:endParaRPr lang="en-P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F6AFDFE-CFCF-A84F-B0B4-5725E2BD5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6503" y="2874896"/>
            <a:ext cx="2238957" cy="2012227"/>
          </a:xfrm>
          <a:prstGeom prst="rect">
            <a:avLst/>
          </a:prstGeom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4023E2D-B280-D44D-9FE7-202F84BC8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95" y="3165508"/>
            <a:ext cx="4897634" cy="143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36C01-E156-814C-B00F-7713569D2E88}"/>
              </a:ext>
            </a:extLst>
          </p:cNvPr>
          <p:cNvSpPr txBox="1"/>
          <p:nvPr/>
        </p:nvSpPr>
        <p:spPr>
          <a:xfrm>
            <a:off x="982038" y="6221627"/>
            <a:ext cx="3133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Co oznacza kod http 404 i 418?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52B30A-CFA1-074D-8C37-A062C1332BBF}"/>
              </a:ext>
            </a:extLst>
          </p:cNvPr>
          <p:cNvSpPr/>
          <p:nvPr/>
        </p:nvSpPr>
        <p:spPr>
          <a:xfrm>
            <a:off x="5134800" y="6221627"/>
            <a:ext cx="6109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dirty="0">
                <a:hlinkClick r:id="rId5"/>
              </a:rPr>
              <a:t>https://github.com/wojciech11/se_http_api_testing_quickstart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114259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9D2C-CCCE-7E4A-9831-E95529263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Następne kroki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EFCE-DBC6-6C4A-8817-52EBA1273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Praca w zespole</a:t>
            </a:r>
          </a:p>
          <a:p>
            <a:r>
              <a:rPr lang="en-PL" dirty="0"/>
              <a:t>JIRA </a:t>
            </a:r>
            <a:r>
              <a:rPr lang="en-GB" dirty="0"/>
              <a:t>i</a:t>
            </a:r>
            <a:r>
              <a:rPr lang="en-PL" dirty="0"/>
              <a:t> dodatki</a:t>
            </a:r>
          </a:p>
          <a:p>
            <a:r>
              <a:rPr lang="en-PL" dirty="0"/>
              <a:t>Najlepsze praktyki</a:t>
            </a:r>
          </a:p>
          <a:p>
            <a:r>
              <a:rPr lang="en-PL" dirty="0"/>
              <a:t>Co działa, a co nie w IT </a:t>
            </a:r>
            <a:r>
              <a:rPr lang="en-GB" dirty="0"/>
              <a:t>d</a:t>
            </a:r>
            <a:r>
              <a:rPr lang="en-PL" dirty="0"/>
              <a:t>obry start, dobry materiał do przemyśleń: </a:t>
            </a:r>
            <a:r>
              <a:rPr lang="en-GB" dirty="0">
                <a:hlinkClick r:id="rId2"/>
              </a:rPr>
              <a:t>https://gist.github.com/adamwiggins/5687294</a:t>
            </a:r>
            <a:br>
              <a:rPr lang="en-GB" dirty="0"/>
            </a:br>
            <a:r>
              <a:rPr lang="en-GB" dirty="0">
                <a:hlinkClick r:id="rId3"/>
              </a:rPr>
              <a:t>https://vimeo.com/19053463</a:t>
            </a:r>
            <a:endParaRPr lang="en-PL" dirty="0"/>
          </a:p>
          <a:p>
            <a:pPr marL="0" indent="0">
              <a:buNone/>
            </a:pPr>
            <a:endParaRPr lang="en-GB" dirty="0"/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589878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EA8568-44A0-2341-A775-99CF5C87C1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187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D20CAC-D733-E246-9783-3FDA09B6F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 sz="6000" dirty="0">
                <a:solidFill>
                  <a:srgbClr val="FFFFFF"/>
                </a:solidFill>
              </a:rPr>
              <a:t>Kto to jest tester?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E0ED2CC-9430-474A-8270-BB5AD01443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L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6455C29-31EA-F544-98C0-F2E88BF505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701051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9D2C-CCCE-7E4A-9831-E95529263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Następne kroki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EFCE-DBC6-6C4A-8817-52EBA1273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Jęśli potrzebuje bazy danych?</a:t>
            </a:r>
          </a:p>
          <a:p>
            <a:r>
              <a:rPr lang="en-PL" dirty="0"/>
              <a:t>Chce poćwiczyć na Jenkinsie lub Gitlabie?</a:t>
            </a:r>
          </a:p>
          <a:p>
            <a:r>
              <a:rPr lang="en-PL" dirty="0"/>
              <a:t>Nie wiem jak skonfigurować X czy Y?</a:t>
            </a:r>
          </a:p>
        </p:txBody>
      </p:sp>
    </p:spTree>
    <p:extLst>
      <p:ext uri="{BB962C8B-B14F-4D97-AF65-F5344CB8AC3E}">
        <p14:creationId xmlns:p14="http://schemas.microsoft.com/office/powerpoint/2010/main" val="554994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EFB1-8E49-844C-8463-FF4C5E37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Docker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495A5-8314-3F48-9BE6-F67BA150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444" y="1520575"/>
            <a:ext cx="788759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F15184-E2D4-0248-B42B-816031BE7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38" y="0"/>
            <a:ext cx="1336662" cy="11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92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0F2E-7F4F-D548-87A4-F492D1DB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407C-6ED8-8348-B7FA-9FFFB4B4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PL" dirty="0"/>
              <a:t>ojedyńcza komenda (lub kliknięcie w Kitematik) i po prostu działa.</a:t>
            </a:r>
          </a:p>
          <a:p>
            <a:r>
              <a:rPr lang="en-PL" dirty="0"/>
              <a:t>Potrzebny MySQL może Jenkins lub gitlab?			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BB46E-1405-7D4C-8A11-02BBC4520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338" y="15804"/>
            <a:ext cx="1336662" cy="1137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C4269F-8AF6-6E43-93F5-DFFFA31BAB6B}"/>
              </a:ext>
            </a:extLst>
          </p:cNvPr>
          <p:cNvSpPr txBox="1"/>
          <p:nvPr/>
        </p:nvSpPr>
        <p:spPr>
          <a:xfrm>
            <a:off x="2157573" y="6373153"/>
            <a:ext cx="659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Zauważ: Docker ma szersze zastosowanie, co też później się nauczysz.</a:t>
            </a:r>
          </a:p>
        </p:txBody>
      </p:sp>
    </p:spTree>
    <p:extLst>
      <p:ext uri="{BB962C8B-B14F-4D97-AF65-F5344CB8AC3E}">
        <p14:creationId xmlns:p14="http://schemas.microsoft.com/office/powerpoint/2010/main" val="1883050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0F2E-7F4F-D548-87A4-F492D1DB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407C-6ED8-8348-B7FA-9FFFB4B4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docker run --name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mojmysql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-e MYSQL_ROOT_PASSWORD=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haslo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endParaRPr lang="en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PL" dirty="0"/>
          </a:p>
          <a:p>
            <a:pPr marL="0" indent="0">
              <a:buNone/>
            </a:pPr>
            <a:endParaRPr lang="en-PL" dirty="0"/>
          </a:p>
          <a:p>
            <a:pPr marL="0" indent="0">
              <a:buNone/>
            </a:pPr>
            <a:r>
              <a:rPr lang="en-PL" dirty="0"/>
              <a:t>vs			</a:t>
            </a:r>
          </a:p>
          <a:p>
            <a:pPr marL="0" indent="0">
              <a:buNone/>
            </a:pPr>
            <a:endParaRPr lang="en-PL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https://www.digitalocean.com/community/tutorials/how-to-install-mysql-on-ubuntu-18-04 </a:t>
            </a:r>
            <a:r>
              <a:rPr lang="en-PL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BB46E-1405-7D4C-8A11-02BBC452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38" y="15804"/>
            <a:ext cx="1336662" cy="11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9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581D-5AFF-7D4E-B7E9-49A41BFCA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/>
              <a:t>Docker</a:t>
            </a:r>
            <a:endParaRPr lang="en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82A4C-477E-E24E-A1A9-9794416A9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338" y="15804"/>
            <a:ext cx="1336662" cy="1137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7AC9C-3E0D-3D43-96A3-5FCBCEEE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851" y="1690688"/>
            <a:ext cx="4398818" cy="439881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3F8C38-5926-4349-838C-B3B480796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PL" sz="3600" dirty="0"/>
              <a:t>Przenaszalny</a:t>
            </a:r>
          </a:p>
          <a:p>
            <a:r>
              <a:rPr lang="en-PL" sz="3600" dirty="0"/>
              <a:t>Lekki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C3F3B3-EFC8-F944-AB93-86D75C594442}"/>
              </a:ext>
            </a:extLst>
          </p:cNvPr>
          <p:cNvSpPr txBox="1"/>
          <p:nvPr/>
        </p:nvSpPr>
        <p:spPr>
          <a:xfrm>
            <a:off x="2157573" y="6373153"/>
            <a:ext cx="659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Zauważ: Docker ma szersze zastosowanie, co też później się nauczysz.</a:t>
            </a:r>
          </a:p>
        </p:txBody>
      </p:sp>
    </p:spTree>
    <p:extLst>
      <p:ext uri="{BB962C8B-B14F-4D97-AF65-F5344CB8AC3E}">
        <p14:creationId xmlns:p14="http://schemas.microsoft.com/office/powerpoint/2010/main" val="1135059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6172-1FBF-0C40-BB94-694E327E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Ciągła integracja </a:t>
            </a:r>
            <a:r>
              <a:rPr lang="en-GB" dirty="0" err="1"/>
              <a:t>i</a:t>
            </a:r>
            <a:r>
              <a:rPr lang="en-GB" dirty="0"/>
              <a:t> deployment</a:t>
            </a:r>
            <a:endParaRPr lang="en-PL" dirty="0"/>
          </a:p>
        </p:txBody>
      </p:sp>
      <p:pic>
        <p:nvPicPr>
          <p:cNvPr id="4" name="Picture 2" descr="Original">
            <a:extLst>
              <a:ext uri="{FF2B5EF4-FFF2-40B4-BE49-F238E27FC236}">
                <a16:creationId xmlns:a16="http://schemas.microsoft.com/office/drawing/2014/main" id="{622B23BC-0B30-B544-B4D6-B64DB6348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70" y="2097117"/>
            <a:ext cx="2035014" cy="203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F9762F-59C4-0442-8F27-1D4861162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777" y="2828053"/>
            <a:ext cx="6482445" cy="3659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89FF73-E8B7-E943-B628-7BA278E25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61" y="4132131"/>
            <a:ext cx="2239470" cy="98883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71AECD1-E169-5544-92EB-2AC4DE15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7630" y="2097117"/>
            <a:ext cx="1416170" cy="1960851"/>
          </a:xfrm>
          <a:prstGeom prst="rect">
            <a:avLst/>
          </a:prstGeom>
        </p:spPr>
      </p:pic>
      <p:pic>
        <p:nvPicPr>
          <p:cNvPr id="14" name="Picture 13" descr="A picture containing game&#10;&#10;Description automatically generated">
            <a:extLst>
              <a:ext uri="{FF2B5EF4-FFF2-40B4-BE49-F238E27FC236}">
                <a16:creationId xmlns:a16="http://schemas.microsoft.com/office/drawing/2014/main" id="{1A848C7A-9C5C-D84F-A671-5A1571CD8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6315" y="4356054"/>
            <a:ext cx="1937057" cy="6034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A05CF37-3EE8-4E44-B1AE-E4F9963FFD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28704" y="1768409"/>
            <a:ext cx="2552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1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9901531D-A71E-CF46-ACEE-1939A8570F5A}"/>
              </a:ext>
            </a:extLst>
          </p:cNvPr>
          <p:cNvSpPr/>
          <p:nvPr/>
        </p:nvSpPr>
        <p:spPr>
          <a:xfrm>
            <a:off x="8199326" y="2534618"/>
            <a:ext cx="2147397" cy="1788762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2A824-A8D9-F04A-9CD8-0AA6B2B31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Ciągła integracja i deployment</a:t>
            </a:r>
          </a:p>
        </p:txBody>
      </p:sp>
      <p:pic>
        <p:nvPicPr>
          <p:cNvPr id="4" name="Picture 2" descr="Original">
            <a:extLst>
              <a:ext uri="{FF2B5EF4-FFF2-40B4-BE49-F238E27FC236}">
                <a16:creationId xmlns:a16="http://schemas.microsoft.com/office/drawing/2014/main" id="{B41045B4-34BA-884A-933E-98C1F97C2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46" y="2490768"/>
            <a:ext cx="2035014" cy="203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game&#10;&#10;Description automatically generated">
            <a:extLst>
              <a:ext uri="{FF2B5EF4-FFF2-40B4-BE49-F238E27FC236}">
                <a16:creationId xmlns:a16="http://schemas.microsoft.com/office/drawing/2014/main" id="{A46DBC9E-B696-F841-B585-36BFAE1FF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471" y="3206553"/>
            <a:ext cx="1937057" cy="60344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A1D25F3-3B14-E142-8EAE-0E77961A4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4137" y="3047999"/>
            <a:ext cx="2552700" cy="76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E87412-9041-C340-974D-A4DB412445EE}"/>
              </a:ext>
            </a:extLst>
          </p:cNvPr>
          <p:cNvSpPr/>
          <p:nvPr/>
        </p:nvSpPr>
        <p:spPr>
          <a:xfrm>
            <a:off x="1507393" y="5445212"/>
            <a:ext cx="1680519" cy="799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chemeClr val="tx1"/>
                </a:solidFill>
              </a:rPr>
              <a:t>Developer</a:t>
            </a:r>
            <a:br>
              <a:rPr lang="en-PL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PL" dirty="0">
                <a:solidFill>
                  <a:schemeClr val="tx1"/>
                </a:solidFill>
              </a:rPr>
              <a:t>Tester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E0BECD-E3A2-FC41-AEA6-169E939AB506}"/>
              </a:ext>
            </a:extLst>
          </p:cNvPr>
          <p:cNvCxnSpPr>
            <a:stCxn id="6" idx="0"/>
            <a:endCxn id="4" idx="2"/>
          </p:cNvCxnSpPr>
          <p:nvPr/>
        </p:nvCxnSpPr>
        <p:spPr>
          <a:xfrm flipV="1">
            <a:off x="2347653" y="4525782"/>
            <a:ext cx="0" cy="919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7BE79-FE5D-334C-8EE1-5C627867F4F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65160" y="3508275"/>
            <a:ext cx="16763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170956-072C-0148-B9A5-F8CEEAF10EF6}"/>
              </a:ext>
            </a:extLst>
          </p:cNvPr>
          <p:cNvCxnSpPr>
            <a:cxnSpLocks/>
          </p:cNvCxnSpPr>
          <p:nvPr/>
        </p:nvCxnSpPr>
        <p:spPr>
          <a:xfrm>
            <a:off x="7249300" y="3508274"/>
            <a:ext cx="11780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499620-061F-A348-9D5B-8F83594204BE}"/>
              </a:ext>
            </a:extLst>
          </p:cNvPr>
          <p:cNvSpPr txBox="1"/>
          <p:nvPr/>
        </p:nvSpPr>
        <p:spPr>
          <a:xfrm>
            <a:off x="5424068" y="2560222"/>
            <a:ext cx="1533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dirty="0"/>
              <a:t>Automatyczne</a:t>
            </a:r>
            <a:br>
              <a:rPr lang="en-PL" dirty="0"/>
            </a:br>
            <a:r>
              <a:rPr lang="en-PL" dirty="0"/>
              <a:t>Testy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E39932-6894-E948-9C91-FE55CFA1E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0487" y="5738513"/>
            <a:ext cx="2239470" cy="98883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9862E37-8ED4-3343-ABC6-C4B3D6BDA1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99932" y="5738513"/>
            <a:ext cx="730555" cy="101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80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84D1-807B-2541-9412-2B63DD08D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Studia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563E5-D624-854F-A0C1-72CDB1E05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WSB – </a:t>
            </a:r>
            <a:r>
              <a:rPr lang="en-GB" dirty="0">
                <a:hlinkClick r:id="rId2"/>
              </a:rPr>
              <a:t>Tester oprogramowania dla aplikacji mobilnych i serwerowych</a:t>
            </a:r>
            <a:r>
              <a:rPr lang="en-GB" dirty="0"/>
              <a:t> </a:t>
            </a:r>
            <a:r>
              <a:rPr lang="pl-PL" dirty="0"/>
              <a:t>(Warszawa, Wrocław, Toruń, Katowice/Chorzów)</a:t>
            </a:r>
          </a:p>
          <a:p>
            <a:r>
              <a:rPr lang="en-PL" dirty="0"/>
              <a:t>Roczny kurs</a:t>
            </a:r>
          </a:p>
          <a:p>
            <a:r>
              <a:rPr lang="en-PL" dirty="0"/>
              <a:t>Projekty:</a:t>
            </a:r>
          </a:p>
          <a:p>
            <a:pPr lvl="1"/>
            <a:r>
              <a:rPr lang="en-PL" dirty="0"/>
              <a:t>1 selenium</a:t>
            </a:r>
          </a:p>
          <a:p>
            <a:pPr lvl="1"/>
            <a:r>
              <a:rPr lang="en-PL" dirty="0"/>
              <a:t>1 z robota</a:t>
            </a:r>
          </a:p>
          <a:p>
            <a:pPr lvl="1"/>
            <a:r>
              <a:rPr lang="en-PL" dirty="0"/>
              <a:t>1 z appium</a:t>
            </a:r>
          </a:p>
          <a:p>
            <a:pPr lvl="1"/>
            <a:r>
              <a:rPr lang="en-PL" dirty="0"/>
              <a:t>1 z automatyzacji</a:t>
            </a:r>
          </a:p>
          <a:p>
            <a:pPr marL="0" indent="0" algn="ctr">
              <a:buNone/>
            </a:pPr>
            <a:endParaRPr lang="en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99B0B-1498-F44C-9377-971F7CF526C3}"/>
              </a:ext>
            </a:extLst>
          </p:cNvPr>
          <p:cNvSpPr txBox="1"/>
          <p:nvPr/>
        </p:nvSpPr>
        <p:spPr>
          <a:xfrm>
            <a:off x="-252248" y="29323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3C746-8691-E246-A13A-6DA48E80DE58}"/>
              </a:ext>
            </a:extLst>
          </p:cNvPr>
          <p:cNvSpPr txBox="1"/>
          <p:nvPr/>
        </p:nvSpPr>
        <p:spPr>
          <a:xfrm>
            <a:off x="460690" y="26594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58131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79B6-0212-E64A-B158-DCC09A5AE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3600" b="1" dirty="0"/>
              <a:t>Dziękuję za uwagę.</a:t>
            </a:r>
            <a:br>
              <a:rPr lang="pl-PL" sz="3600" b="1" dirty="0"/>
            </a:br>
            <a:r>
              <a:rPr lang="pl-PL" sz="3600" b="1" dirty="0"/>
              <a:t>Pytania?</a:t>
            </a:r>
          </a:p>
        </p:txBody>
      </p:sp>
    </p:spTree>
    <p:extLst>
      <p:ext uri="{BB962C8B-B14F-4D97-AF65-F5344CB8AC3E}">
        <p14:creationId xmlns:p14="http://schemas.microsoft.com/office/powerpoint/2010/main" val="2721304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8171-C4B0-A041-BB84-282F8367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pl-PL" sz="4100" dirty="0"/>
              <a:t>Kto to jest tester oprogramowania?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5D2BA-9A71-5A48-990B-9D4F22EF6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pl-PL" sz="3200" dirty="0"/>
              <a:t>Reflektor, każdego projektu</a:t>
            </a:r>
          </a:p>
          <a:p>
            <a:r>
              <a:rPr lang="pl-PL" sz="3200" dirty="0"/>
              <a:t>Obserwator na dziobie okrętu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3CE69-6FE8-7F4E-8DDB-28DC59B03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2" r="4739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BCE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987C01F-7B12-1243-BF27-44A8487C8EC0}"/>
              </a:ext>
            </a:extLst>
          </p:cNvPr>
          <p:cNvSpPr/>
          <p:nvPr/>
        </p:nvSpPr>
        <p:spPr>
          <a:xfrm>
            <a:off x="0" y="6642546"/>
            <a:ext cx="27927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https://www.flickr.com/photos/mustadmarine/49842649546/</a:t>
            </a:r>
            <a:endParaRPr lang="en-P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7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A85C5-5F0B-884D-A412-7BFBC13F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Dlaczego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DE74F-D45F-4E42-8083-CA70AB3BB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l-PL" dirty="0"/>
              <a:t>Budowanie oprogramowania jest trudne</a:t>
            </a:r>
          </a:p>
          <a:p>
            <a:pPr fontAlgn="base"/>
            <a:r>
              <a:rPr lang="pl-PL" dirty="0"/>
              <a:t>Programowanie jest bardzo skomplikowane</a:t>
            </a:r>
          </a:p>
          <a:p>
            <a:pPr fontAlgn="base"/>
            <a:r>
              <a:rPr lang="pl-PL" dirty="0"/>
              <a:t>Deweloperzy nie są w stanie być jednocześnie użytkownikami</a:t>
            </a:r>
          </a:p>
          <a:p>
            <a:pPr fontAlgn="base"/>
            <a:r>
              <a:rPr lang="pl-PL" dirty="0"/>
              <a:t>Deweloperzy skupiają się na jednym aspekcie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5365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683B5-F0E1-A948-A90A-61C55E79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Konteksty dla oprogramowania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BFD43B-C379-F648-8BD3-01CEAE50C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3817" y="1690688"/>
            <a:ext cx="5161266" cy="45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84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234B-6811-994E-8D1C-313C3239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Tester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B81B-997C-324A-94AD-69232D903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Zna produkt</a:t>
            </a:r>
          </a:p>
          <a:p>
            <a:r>
              <a:rPr lang="pl-PL" dirty="0"/>
              <a:t>Chętnie eksperymentuje z aplikacją, eksplorując </a:t>
            </a:r>
            <a:br>
              <a:rPr lang="pl-PL" dirty="0"/>
            </a:br>
            <a:r>
              <a:rPr lang="pl-PL" dirty="0"/>
              <a:t>w poszukiwaniu błędów</a:t>
            </a:r>
          </a:p>
          <a:p>
            <a:r>
              <a:rPr lang="pl-PL" dirty="0"/>
              <a:t>Myśli krytycznie</a:t>
            </a:r>
          </a:p>
        </p:txBody>
      </p:sp>
    </p:spTree>
    <p:extLst>
      <p:ext uri="{BB962C8B-B14F-4D97-AF65-F5344CB8AC3E}">
        <p14:creationId xmlns:p14="http://schemas.microsoft.com/office/powerpoint/2010/main" val="1678883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234B-6811-994E-8D1C-313C3239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Tester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B81B-997C-324A-94AD-69232D903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Potrafi zautomatyzować testy</a:t>
            </a:r>
          </a:p>
          <a:p>
            <a:r>
              <a:rPr lang="pl-PL" dirty="0"/>
              <a:t>Rozumie narzędzia</a:t>
            </a:r>
          </a:p>
          <a:p>
            <a:r>
              <a:rPr lang="pl-PL" dirty="0"/>
              <a:t>Nie boi się zanurzyć w kodzie ramie w ramie z deweloperem</a:t>
            </a:r>
          </a:p>
        </p:txBody>
      </p:sp>
    </p:spTree>
    <p:extLst>
      <p:ext uri="{BB962C8B-B14F-4D97-AF65-F5344CB8AC3E}">
        <p14:creationId xmlns:p14="http://schemas.microsoft.com/office/powerpoint/2010/main" val="447604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1149</Words>
  <Application>Microsoft Macintosh PowerPoint</Application>
  <PresentationFormat>Widescreen</PresentationFormat>
  <Paragraphs>213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Office Theme</vt:lpstr>
      <vt:lpstr> Tester Oprogramowania - praktyczny przewodnik jak zacząć i jak kontynuować swój rozwój w IT</vt:lpstr>
      <vt:lpstr>Software jest wszędzie</vt:lpstr>
      <vt:lpstr>Software jest wszędzie</vt:lpstr>
      <vt:lpstr>Kto to jest tester?</vt:lpstr>
      <vt:lpstr>Kto to jest tester oprogramowania?</vt:lpstr>
      <vt:lpstr>Dlaczego</vt:lpstr>
      <vt:lpstr>Konteksty dla oprogramowania</vt:lpstr>
      <vt:lpstr>Tester</vt:lpstr>
      <vt:lpstr>Tester</vt:lpstr>
      <vt:lpstr>Tester</vt:lpstr>
      <vt:lpstr>Testy</vt:lpstr>
      <vt:lpstr>Jak się przygotować</vt:lpstr>
      <vt:lpstr>Technologie</vt:lpstr>
      <vt:lpstr>Spotkanie z technolgią</vt:lpstr>
      <vt:lpstr>Linux i bash</vt:lpstr>
      <vt:lpstr>Linux i bash – jak zacząć</vt:lpstr>
      <vt:lpstr>Linux i bash</vt:lpstr>
      <vt:lpstr>Python – jak zacząć?</vt:lpstr>
      <vt:lpstr>Python – Gdzie szukać pomysłów?</vt:lpstr>
      <vt:lpstr>Python – następne kroki</vt:lpstr>
      <vt:lpstr>Praca własna</vt:lpstr>
      <vt:lpstr>Praca własna</vt:lpstr>
      <vt:lpstr>Czas nauki</vt:lpstr>
      <vt:lpstr>Czas nauki</vt:lpstr>
      <vt:lpstr>Czas nauki</vt:lpstr>
      <vt:lpstr>Czas nauki</vt:lpstr>
      <vt:lpstr>Czas nauki</vt:lpstr>
      <vt:lpstr>Czas nauki</vt:lpstr>
      <vt:lpstr>Czas nauki</vt:lpstr>
      <vt:lpstr>Czas nauki</vt:lpstr>
      <vt:lpstr>Czas nauki</vt:lpstr>
      <vt:lpstr>Czas się pochwalić</vt:lpstr>
      <vt:lpstr>Czas się pochwalić</vt:lpstr>
      <vt:lpstr>Dołączenie się do społeczności</vt:lpstr>
      <vt:lpstr>Trochę teorii – UI / UX</vt:lpstr>
      <vt:lpstr>Trochę teorii</vt:lpstr>
      <vt:lpstr>Coś o programistach</vt:lpstr>
      <vt:lpstr>Podstawy</vt:lpstr>
      <vt:lpstr>Następne kroki</vt:lpstr>
      <vt:lpstr>Następne kroki</vt:lpstr>
      <vt:lpstr>Docker</vt:lpstr>
      <vt:lpstr>Docker</vt:lpstr>
      <vt:lpstr>Docker</vt:lpstr>
      <vt:lpstr>Docker</vt:lpstr>
      <vt:lpstr>Ciągła integracja i deployment</vt:lpstr>
      <vt:lpstr>Ciągła integracja i deployment</vt:lpstr>
      <vt:lpstr>Studia</vt:lpstr>
      <vt:lpstr>Dziękuję za uwagę. Pytania?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Tester Oprogramowania - praktyczny przewodnik jak zacząć i jak kontynuować swój rozwój w IT</dc:title>
  <dc:creator>Wojciech Barczynski</dc:creator>
  <cp:lastModifiedBy>Wojciech Barczynski</cp:lastModifiedBy>
  <cp:revision>279</cp:revision>
  <dcterms:created xsi:type="dcterms:W3CDTF">2020-06-15T13:23:54Z</dcterms:created>
  <dcterms:modified xsi:type="dcterms:W3CDTF">2023-03-24T08:28:56Z</dcterms:modified>
</cp:coreProperties>
</file>